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5" r:id="rId1"/>
    <p:sldMasterId id="2147483672" r:id="rId2"/>
    <p:sldMasterId id="2147483690" r:id="rId3"/>
  </p:sldMasterIdLst>
  <p:notesMasterIdLst>
    <p:notesMasterId r:id="rId35"/>
  </p:notesMasterIdLst>
  <p:handoutMasterIdLst>
    <p:handoutMasterId r:id="rId36"/>
  </p:handoutMasterIdLst>
  <p:sldIdLst>
    <p:sldId id="454" r:id="rId4"/>
    <p:sldId id="457" r:id="rId5"/>
    <p:sldId id="376" r:id="rId6"/>
    <p:sldId id="389" r:id="rId7"/>
    <p:sldId id="393" r:id="rId8"/>
    <p:sldId id="459" r:id="rId9"/>
    <p:sldId id="463" r:id="rId10"/>
    <p:sldId id="460" r:id="rId11"/>
    <p:sldId id="461" r:id="rId12"/>
    <p:sldId id="450" r:id="rId13"/>
    <p:sldId id="462" r:id="rId14"/>
    <p:sldId id="259" r:id="rId15"/>
    <p:sldId id="342" r:id="rId16"/>
    <p:sldId id="379" r:id="rId17"/>
    <p:sldId id="326" r:id="rId18"/>
    <p:sldId id="366" r:id="rId19"/>
    <p:sldId id="306" r:id="rId20"/>
    <p:sldId id="317" r:id="rId21"/>
    <p:sldId id="324" r:id="rId22"/>
    <p:sldId id="322" r:id="rId23"/>
    <p:sldId id="337" r:id="rId24"/>
    <p:sldId id="344" r:id="rId25"/>
    <p:sldId id="348" r:id="rId26"/>
    <p:sldId id="464" r:id="rId27"/>
    <p:sldId id="332" r:id="rId28"/>
    <p:sldId id="465" r:id="rId29"/>
    <p:sldId id="466" r:id="rId30"/>
    <p:sldId id="467" r:id="rId31"/>
    <p:sldId id="468" r:id="rId32"/>
    <p:sldId id="469" r:id="rId33"/>
    <p:sldId id="278" r:id="rId34"/>
  </p:sldIdLst>
  <p:sldSz cx="12192000" cy="6858000"/>
  <p:notesSz cx="6797675" cy="9926638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iner Leo" initials="SL" lastIdx="12" clrIdx="0">
    <p:extLst>
      <p:ext uri="{19B8F6BF-5375-455C-9EA6-DF929625EA0E}">
        <p15:presenceInfo xmlns:p15="http://schemas.microsoft.com/office/powerpoint/2012/main" userId="S::leo.steiner@mmr.cz::eb9a08fb-fa2c-4f79-b199-a30094228cf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E300"/>
    <a:srgbClr val="DB7D00"/>
    <a:srgbClr val="00FFFF"/>
    <a:srgbClr val="000099"/>
    <a:srgbClr val="00A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75" autoAdjust="0"/>
    <p:restoredTop sz="79006" autoAdjust="0"/>
  </p:normalViewPr>
  <p:slideViewPr>
    <p:cSldViewPr>
      <p:cViewPr varScale="1">
        <p:scale>
          <a:sx n="53" d="100"/>
          <a:sy n="53" d="100"/>
        </p:scale>
        <p:origin x="1100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A1B28958-32CA-45AD-BDA0-B257A3490C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9ADE6DEB-C417-455E-8EC2-16B04883109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080FC2F-4D62-43AE-A17E-53A300746B68}" type="datetimeFigureOut">
              <a:rPr lang="cs-CZ"/>
              <a:pPr>
                <a:defRPr/>
              </a:pPr>
              <a:t>04.06.2023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F286294-1BD6-445E-939E-2C472D77D35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9E00280F-D984-418A-B55C-67ACA73C32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BDC753F5-3056-4FEB-A186-900AADE27119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DEBB77CC-5BBE-4EBA-90E9-BA1456912A9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92BEB157-F164-4E78-81EE-39C83A19FCF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E1E459B-4949-4090-8CF7-BE8F0C3F1BE5}" type="datetimeFigureOut">
              <a:rPr lang="cs-CZ"/>
              <a:pPr>
                <a:defRPr/>
              </a:pPr>
              <a:t>04.06.2023</a:t>
            </a:fld>
            <a:endParaRPr lang="cs-CZ"/>
          </a:p>
        </p:txBody>
      </p:sp>
      <p:sp>
        <p:nvSpPr>
          <p:cNvPr id="4" name="Zástupný symbol pro obrázek snímku 3">
            <a:extLst>
              <a:ext uri="{FF2B5EF4-FFF2-40B4-BE49-F238E27FC236}">
                <a16:creationId xmlns:a16="http://schemas.microsoft.com/office/drawing/2014/main" id="{85627713-27D8-43D8-B022-C057380B60E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>
            <a:extLst>
              <a:ext uri="{FF2B5EF4-FFF2-40B4-BE49-F238E27FC236}">
                <a16:creationId xmlns:a16="http://schemas.microsoft.com/office/drawing/2014/main" id="{D788C448-0904-4BD0-8ACD-65369849EB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/>
              <a:t>Klepnutím lze upravit styly předlohy textu.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922F304C-2583-4C12-A7B1-700E276EFB8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0F3CFB31-9BE6-40A7-8383-8B399E029E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4885499D-FD9E-4000-8FCD-98410C17C0BC}" type="slidenum">
              <a:rPr lang="cs-CZ" altLang="cs-CZ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4ffe1de574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14ffe1de574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>
            <a:extLst>
              <a:ext uri="{FF2B5EF4-FFF2-40B4-BE49-F238E27FC236}">
                <a16:creationId xmlns:a16="http://schemas.microsoft.com/office/drawing/2014/main" id="{DFA5F045-254C-4E97-BE00-EEC90C3B50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503488" y="1101725"/>
            <a:ext cx="9661526" cy="54356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77A7140A-C840-4A47-84F1-0069335C81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5138" y="6884988"/>
            <a:ext cx="3724275" cy="6523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 altLang="cs-CZ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>
            <a:extLst>
              <a:ext uri="{FF2B5EF4-FFF2-40B4-BE49-F238E27FC236}">
                <a16:creationId xmlns:a16="http://schemas.microsoft.com/office/drawing/2014/main" id="{6F24FC03-E6E2-43DD-938B-ED86BEAF1E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503488" y="1101725"/>
            <a:ext cx="9661526" cy="54356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51B7772A-EE04-4646-A9EE-0C0F495BCA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5138" y="6884988"/>
            <a:ext cx="3724275" cy="6523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 altLang="cs-CZ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>
            <a:extLst>
              <a:ext uri="{FF2B5EF4-FFF2-40B4-BE49-F238E27FC236}">
                <a16:creationId xmlns:a16="http://schemas.microsoft.com/office/drawing/2014/main" id="{199A837F-2485-400A-ADA1-819E93657A4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503488" y="1101725"/>
            <a:ext cx="9661526" cy="54356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87E95840-81C2-4107-89CE-F29AC6C623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5138" y="6884988"/>
            <a:ext cx="3724275" cy="6523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 altLang="cs-CZ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>
            <a:extLst>
              <a:ext uri="{FF2B5EF4-FFF2-40B4-BE49-F238E27FC236}">
                <a16:creationId xmlns:a16="http://schemas.microsoft.com/office/drawing/2014/main" id="{DD5FB507-1414-48C5-8A21-2B3CB1E77E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503488" y="1101725"/>
            <a:ext cx="9661526" cy="54356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F25E1214-0C13-4A33-AE01-4AA2B2FB0D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5138" y="6884988"/>
            <a:ext cx="3724275" cy="6523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 altLang="cs-CZ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>
            <a:extLst>
              <a:ext uri="{FF2B5EF4-FFF2-40B4-BE49-F238E27FC236}">
                <a16:creationId xmlns:a16="http://schemas.microsoft.com/office/drawing/2014/main" id="{6156FE99-EA90-4A18-822B-3CA16F411C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503488" y="1101725"/>
            <a:ext cx="9661526" cy="54356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9176633D-4FBC-44B3-AF44-AA078FAF8B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5138" y="6884988"/>
            <a:ext cx="3724275" cy="6523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 altLang="cs-CZ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obrázek snímku 1">
            <a:extLst>
              <a:ext uri="{FF2B5EF4-FFF2-40B4-BE49-F238E27FC236}">
                <a16:creationId xmlns:a16="http://schemas.microsoft.com/office/drawing/2014/main" id="{4D0D59D3-B18A-4168-A412-D6BFEF8EA4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8435" name="Zástupný symbol pro poznámky 2">
            <a:extLst>
              <a:ext uri="{FF2B5EF4-FFF2-40B4-BE49-F238E27FC236}">
                <a16:creationId xmlns:a16="http://schemas.microsoft.com/office/drawing/2014/main" id="{9481D66D-DB84-4C0D-9327-3605B18011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altLang="cs-CZ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Zástupný symbol pro obrázek snímku 1">
            <a:extLst>
              <a:ext uri="{FF2B5EF4-FFF2-40B4-BE49-F238E27FC236}">
                <a16:creationId xmlns:a16="http://schemas.microsoft.com/office/drawing/2014/main" id="{DF22A28A-B929-4893-83F2-18DC971EA2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0483" name="Zástupný symbol pro poznámky 2">
            <a:extLst>
              <a:ext uri="{FF2B5EF4-FFF2-40B4-BE49-F238E27FC236}">
                <a16:creationId xmlns:a16="http://schemas.microsoft.com/office/drawing/2014/main" id="{558A090A-C867-4C01-8A4E-DB0A076667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altLang="cs-CZ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>
            <a:extLst>
              <a:ext uri="{FF2B5EF4-FFF2-40B4-BE49-F238E27FC236}">
                <a16:creationId xmlns:a16="http://schemas.microsoft.com/office/drawing/2014/main" id="{BAE01B97-76F1-48D6-A300-7C346D6BCF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503488" y="1101725"/>
            <a:ext cx="9661526" cy="54356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3BAF9352-73E7-407D-A6C2-7486736775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5138" y="6884988"/>
            <a:ext cx="3724275" cy="6523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 altLang="cs-CZ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>
            <a:extLst>
              <a:ext uri="{FF2B5EF4-FFF2-40B4-BE49-F238E27FC236}">
                <a16:creationId xmlns:a16="http://schemas.microsoft.com/office/drawing/2014/main" id="{08121EC6-76A7-4E3C-9958-3C26F9362F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503488" y="1101725"/>
            <a:ext cx="9661526" cy="54356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C63E0150-5D12-4317-82A8-C12975CC84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5138" y="6884988"/>
            <a:ext cx="3724275" cy="6523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 altLang="cs-CZ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Zástupný symbol pro obrázek snímku 1">
            <a:extLst>
              <a:ext uri="{FF2B5EF4-FFF2-40B4-BE49-F238E27FC236}">
                <a16:creationId xmlns:a16="http://schemas.microsoft.com/office/drawing/2014/main" id="{4D7C9AC9-FD07-468E-8877-75FB52F58EB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Zástupný symbol pro poznámky 2">
            <a:extLst>
              <a:ext uri="{FF2B5EF4-FFF2-40B4-BE49-F238E27FC236}">
                <a16:creationId xmlns:a16="http://schemas.microsoft.com/office/drawing/2014/main" id="{A9465CE5-D7A2-42DF-8DB8-30E7A4B46C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altLang="cs-CZ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885499D-FD9E-4000-8FCD-98410C17C0BC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9996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obrázek snímku 1">
            <a:extLst>
              <a:ext uri="{FF2B5EF4-FFF2-40B4-BE49-F238E27FC236}">
                <a16:creationId xmlns:a16="http://schemas.microsoft.com/office/drawing/2014/main" id="{8210B20B-A2F8-403E-9AD2-FB2DA89A84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8675" name="Zástupný symbol pro poznámky 2">
            <a:extLst>
              <a:ext uri="{FF2B5EF4-FFF2-40B4-BE49-F238E27FC236}">
                <a16:creationId xmlns:a16="http://schemas.microsoft.com/office/drawing/2014/main" id="{9E04BC61-E705-4091-A762-8B0C327311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altLang="cs-CZ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>
            <a:extLst>
              <a:ext uri="{FF2B5EF4-FFF2-40B4-BE49-F238E27FC236}">
                <a16:creationId xmlns:a16="http://schemas.microsoft.com/office/drawing/2014/main" id="{08121EC6-76A7-4E3C-9958-3C26F9362F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503488" y="1101725"/>
            <a:ext cx="9661526" cy="54356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C63E0150-5D12-4317-82A8-C12975CC84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5138" y="6884988"/>
            <a:ext cx="3724275" cy="6523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 altLang="cs-CZ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9435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Zástupný symbol pro obrázek snímku 1">
            <a:extLst>
              <a:ext uri="{FF2B5EF4-FFF2-40B4-BE49-F238E27FC236}">
                <a16:creationId xmlns:a16="http://schemas.microsoft.com/office/drawing/2014/main" id="{8C6657A9-46DF-4730-BD6F-D62E221CE0D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2771" name="Zástupný symbol pro poznámky 2">
            <a:extLst>
              <a:ext uri="{FF2B5EF4-FFF2-40B4-BE49-F238E27FC236}">
                <a16:creationId xmlns:a16="http://schemas.microsoft.com/office/drawing/2014/main" id="{3C5F1B73-50E5-4BF9-9626-B3B42388A3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altLang="cs-CZ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obrázek snímku 1">
            <a:extLst>
              <a:ext uri="{FF2B5EF4-FFF2-40B4-BE49-F238E27FC236}">
                <a16:creationId xmlns:a16="http://schemas.microsoft.com/office/drawing/2014/main" id="{8210B20B-A2F8-403E-9AD2-FB2DA89A84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8675" name="Zástupný symbol pro poznámky 2">
            <a:extLst>
              <a:ext uri="{FF2B5EF4-FFF2-40B4-BE49-F238E27FC236}">
                <a16:creationId xmlns:a16="http://schemas.microsoft.com/office/drawing/2014/main" id="{9E04BC61-E705-4091-A762-8B0C327311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altLang="cs-CZ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6084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>
            <a:extLst>
              <a:ext uri="{FF2B5EF4-FFF2-40B4-BE49-F238E27FC236}">
                <a16:creationId xmlns:a16="http://schemas.microsoft.com/office/drawing/2014/main" id="{08121EC6-76A7-4E3C-9958-3C26F9362F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503488" y="1101725"/>
            <a:ext cx="9661526" cy="54356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C63E0150-5D12-4317-82A8-C12975CC84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5138" y="6884988"/>
            <a:ext cx="3724275" cy="6523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 altLang="cs-CZ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4929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Zástupný symbol pro obrázek snímku 1">
            <a:extLst>
              <a:ext uri="{FF2B5EF4-FFF2-40B4-BE49-F238E27FC236}">
                <a16:creationId xmlns:a16="http://schemas.microsoft.com/office/drawing/2014/main" id="{8C6657A9-46DF-4730-BD6F-D62E221CE0D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2771" name="Zástupný symbol pro poznámky 2">
            <a:extLst>
              <a:ext uri="{FF2B5EF4-FFF2-40B4-BE49-F238E27FC236}">
                <a16:creationId xmlns:a16="http://schemas.microsoft.com/office/drawing/2014/main" id="{3C5F1B73-50E5-4BF9-9626-B3B42388A3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 altLang="cs-CZ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0140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>
            <a:extLst>
              <a:ext uri="{FF2B5EF4-FFF2-40B4-BE49-F238E27FC236}">
                <a16:creationId xmlns:a16="http://schemas.microsoft.com/office/drawing/2014/main" id="{08121EC6-76A7-4E3C-9958-3C26F9362F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503488" y="1101725"/>
            <a:ext cx="9661526" cy="54356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C63E0150-5D12-4317-82A8-C12975CC84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5138" y="6884988"/>
            <a:ext cx="3724275" cy="6523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 altLang="cs-CZ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027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>
            <a:extLst>
              <a:ext uri="{FF2B5EF4-FFF2-40B4-BE49-F238E27FC236}">
                <a16:creationId xmlns:a16="http://schemas.microsoft.com/office/drawing/2014/main" id="{08121EC6-76A7-4E3C-9958-3C26F9362F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503488" y="1101725"/>
            <a:ext cx="9661526" cy="54356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C63E0150-5D12-4317-82A8-C12975CC84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5138" y="6884988"/>
            <a:ext cx="3724275" cy="6523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 altLang="cs-CZ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416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885499D-FD9E-4000-8FCD-98410C17C0BC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3041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506c31566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1506c31566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19139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506c31566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1506c31566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141291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506c31566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1506c31566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919523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506c31566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1506c31566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09482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85499D-FD9E-4000-8FCD-98410C17C0BC}" type="slidenum">
              <a:rPr lang="cs-CZ" altLang="cs-CZ" smtClean="0"/>
              <a:pPr/>
              <a:t>11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733370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>
            <a:extLst>
              <a:ext uri="{FF2B5EF4-FFF2-40B4-BE49-F238E27FC236}">
                <a16:creationId xmlns:a16="http://schemas.microsoft.com/office/drawing/2014/main" id="{3920C6AD-8D4A-4D8F-9DAC-B37EDB8944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97163" y="515938"/>
            <a:ext cx="4532312" cy="25495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404C242B-4AD0-486D-8032-03406ACA1F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 altLang="cs-CZ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2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2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2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2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2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9">
            <a:extLst>
              <a:ext uri="{FF2B5EF4-FFF2-40B4-BE49-F238E27FC236}">
                <a16:creationId xmlns:a16="http://schemas.microsoft.com/office/drawing/2014/main" id="{B7563A0A-1854-44E2-9A18-E18AC452C22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007" b="8623"/>
          <a:stretch>
            <a:fillRect/>
          </a:stretch>
        </p:blipFill>
        <p:spPr bwMode="auto">
          <a:xfrm>
            <a:off x="1" y="1989138"/>
            <a:ext cx="10545233" cy="486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bdélník 6">
            <a:extLst>
              <a:ext uri="{FF2B5EF4-FFF2-40B4-BE49-F238E27FC236}">
                <a16:creationId xmlns:a16="http://schemas.microsoft.com/office/drawing/2014/main" id="{2CFAF941-CD8F-4AAF-9676-058A19934DDD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260350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FDD339DB-208D-443A-82ED-F0B701E3CC03}"/>
              </a:ext>
            </a:extLst>
          </p:cNvPr>
          <p:cNvSpPr/>
          <p:nvPr/>
        </p:nvSpPr>
        <p:spPr>
          <a:xfrm>
            <a:off x="0" y="260649"/>
            <a:ext cx="12192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9" name="Podnadpis 2">
            <a:extLst>
              <a:ext uri="{FF2B5EF4-FFF2-40B4-BE49-F238E27FC236}">
                <a16:creationId xmlns:a16="http://schemas.microsoft.com/office/drawing/2014/main" id="{4B5A42A1-EE92-4914-BE06-EEC6B2A19BDF}"/>
              </a:ext>
            </a:extLst>
          </p:cNvPr>
          <p:cNvSpPr txBox="1">
            <a:spLocks/>
          </p:cNvSpPr>
          <p:nvPr/>
        </p:nvSpPr>
        <p:spPr>
          <a:xfrm>
            <a:off x="1871133" y="3789363"/>
            <a:ext cx="9611784" cy="5762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2600"/>
              <a:t>MINISTERSTVO PRO MÍSTNÍ ROZVOJ ČR</a:t>
            </a:r>
          </a:p>
        </p:txBody>
      </p:sp>
      <p:pic>
        <p:nvPicPr>
          <p:cNvPr id="10" name="Obrázek 7">
            <a:extLst>
              <a:ext uri="{FF2B5EF4-FFF2-40B4-BE49-F238E27FC236}">
                <a16:creationId xmlns:a16="http://schemas.microsoft.com/office/drawing/2014/main" id="{1D203E2E-8DD2-459D-BBAF-287A22166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800" y="692150"/>
            <a:ext cx="3420533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871531" y="4581128"/>
            <a:ext cx="9409045" cy="180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None/>
              <a:defRPr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1871531" y="1988840"/>
            <a:ext cx="9710869" cy="1872208"/>
          </a:xfrm>
          <a:prstGeom prst="rect">
            <a:avLst/>
          </a:prstGeom>
        </p:spPr>
        <p:txBody>
          <a:bodyPr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78984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9">
            <a:extLst>
              <a:ext uri="{FF2B5EF4-FFF2-40B4-BE49-F238E27FC236}">
                <a16:creationId xmlns:a16="http://schemas.microsoft.com/office/drawing/2014/main" id="{B7563A0A-1854-44E2-9A18-E18AC452C22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007" b="8623"/>
          <a:stretch>
            <a:fillRect/>
          </a:stretch>
        </p:blipFill>
        <p:spPr bwMode="auto">
          <a:xfrm>
            <a:off x="1" y="1989138"/>
            <a:ext cx="10545233" cy="486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bdélník 6">
            <a:extLst>
              <a:ext uri="{FF2B5EF4-FFF2-40B4-BE49-F238E27FC236}">
                <a16:creationId xmlns:a16="http://schemas.microsoft.com/office/drawing/2014/main" id="{2CFAF941-CD8F-4AAF-9676-058A19934DDD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260350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FDD339DB-208D-443A-82ED-F0B701E3CC03}"/>
              </a:ext>
            </a:extLst>
          </p:cNvPr>
          <p:cNvSpPr/>
          <p:nvPr/>
        </p:nvSpPr>
        <p:spPr>
          <a:xfrm>
            <a:off x="0" y="260649"/>
            <a:ext cx="12192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9" name="Podnadpis 2">
            <a:extLst>
              <a:ext uri="{FF2B5EF4-FFF2-40B4-BE49-F238E27FC236}">
                <a16:creationId xmlns:a16="http://schemas.microsoft.com/office/drawing/2014/main" id="{4B5A42A1-EE92-4914-BE06-EEC6B2A19BDF}"/>
              </a:ext>
            </a:extLst>
          </p:cNvPr>
          <p:cNvSpPr txBox="1">
            <a:spLocks/>
          </p:cNvSpPr>
          <p:nvPr/>
        </p:nvSpPr>
        <p:spPr>
          <a:xfrm>
            <a:off x="1871133" y="3789363"/>
            <a:ext cx="9611784" cy="5762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2600"/>
              <a:t>MINISTERSTVO PRO MÍSTNÍ ROZVOJ ČR</a:t>
            </a:r>
          </a:p>
        </p:txBody>
      </p:sp>
      <p:pic>
        <p:nvPicPr>
          <p:cNvPr id="10" name="Obrázek 7">
            <a:extLst>
              <a:ext uri="{FF2B5EF4-FFF2-40B4-BE49-F238E27FC236}">
                <a16:creationId xmlns:a16="http://schemas.microsoft.com/office/drawing/2014/main" id="{1D203E2E-8DD2-459D-BBAF-287A22166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800" y="692150"/>
            <a:ext cx="3420533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871531" y="4581128"/>
            <a:ext cx="9409045" cy="180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None/>
              <a:defRPr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1871531" y="1988840"/>
            <a:ext cx="9710869" cy="1872208"/>
          </a:xfrm>
          <a:prstGeom prst="rect">
            <a:avLst/>
          </a:prstGeom>
        </p:spPr>
        <p:txBody>
          <a:bodyPr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70311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9">
            <a:extLst>
              <a:ext uri="{FF2B5EF4-FFF2-40B4-BE49-F238E27FC236}">
                <a16:creationId xmlns:a16="http://schemas.microsoft.com/office/drawing/2014/main" id="{08111867-06D9-458E-86B2-86CDEF2CD0D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007" b="8623"/>
          <a:stretch>
            <a:fillRect/>
          </a:stretch>
        </p:blipFill>
        <p:spPr bwMode="auto">
          <a:xfrm>
            <a:off x="1" y="1989138"/>
            <a:ext cx="10545233" cy="486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A2E5E218-A8D1-4889-9120-2C2B826E828C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260350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BFC4202C-9CAD-4758-9CB3-9FB47312CCE7}"/>
              </a:ext>
            </a:extLst>
          </p:cNvPr>
          <p:cNvSpPr/>
          <p:nvPr/>
        </p:nvSpPr>
        <p:spPr>
          <a:xfrm>
            <a:off x="0" y="260649"/>
            <a:ext cx="12192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pic>
        <p:nvPicPr>
          <p:cNvPr id="7" name="Obrázek 3">
            <a:extLst>
              <a:ext uri="{FF2B5EF4-FFF2-40B4-BE49-F238E27FC236}">
                <a16:creationId xmlns:a16="http://schemas.microsoft.com/office/drawing/2014/main" id="{5A9F2823-0BC9-4FD2-B717-ADE7BEA443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418" y="620713"/>
            <a:ext cx="2688167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81" y="2060848"/>
            <a:ext cx="11055019" cy="4392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81" y="1412776"/>
            <a:ext cx="11055019" cy="5040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38753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9">
            <a:extLst>
              <a:ext uri="{FF2B5EF4-FFF2-40B4-BE49-F238E27FC236}">
                <a16:creationId xmlns:a16="http://schemas.microsoft.com/office/drawing/2014/main" id="{4EDF0E4B-8755-41E7-83F3-D09D2170C4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007" b="8623"/>
          <a:stretch>
            <a:fillRect/>
          </a:stretch>
        </p:blipFill>
        <p:spPr bwMode="auto">
          <a:xfrm>
            <a:off x="1" y="1989138"/>
            <a:ext cx="10545233" cy="486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B1B8A860-02AF-472A-B937-2ADCEDF7A99A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260350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5D942F07-2C5C-4D20-BFFF-A3A38AE88F85}"/>
              </a:ext>
            </a:extLst>
          </p:cNvPr>
          <p:cNvSpPr/>
          <p:nvPr/>
        </p:nvSpPr>
        <p:spPr>
          <a:xfrm>
            <a:off x="0" y="260649"/>
            <a:ext cx="12192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pic>
        <p:nvPicPr>
          <p:cNvPr id="6" name="Obrázek 2">
            <a:extLst>
              <a:ext uri="{FF2B5EF4-FFF2-40B4-BE49-F238E27FC236}">
                <a16:creationId xmlns:a16="http://schemas.microsoft.com/office/drawing/2014/main" id="{4B372D13-5081-4BC5-ABFA-56014AD60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418" y="620713"/>
            <a:ext cx="2688167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527381" y="1484784"/>
            <a:ext cx="11055019" cy="49685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00"/>
              </a:spcBef>
              <a:spcAft>
                <a:spcPts val="1000"/>
              </a:spcAft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</p:spTree>
    <p:extLst>
      <p:ext uri="{BB962C8B-B14F-4D97-AF65-F5344CB8AC3E}">
        <p14:creationId xmlns:p14="http://schemas.microsoft.com/office/powerpoint/2010/main" val="28284149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9">
            <a:extLst>
              <a:ext uri="{FF2B5EF4-FFF2-40B4-BE49-F238E27FC236}">
                <a16:creationId xmlns:a16="http://schemas.microsoft.com/office/drawing/2014/main" id="{3424A7A5-54F1-4F59-90C0-42B0D14D2C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007" b="8623"/>
          <a:stretch>
            <a:fillRect/>
          </a:stretch>
        </p:blipFill>
        <p:spPr bwMode="auto">
          <a:xfrm>
            <a:off x="1" y="1989138"/>
            <a:ext cx="10545233" cy="486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040F1546-A1CA-40BE-939B-69491881AA25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260350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3482916E-8B4F-4574-87C6-DD8E36DB5661}"/>
              </a:ext>
            </a:extLst>
          </p:cNvPr>
          <p:cNvSpPr/>
          <p:nvPr/>
        </p:nvSpPr>
        <p:spPr>
          <a:xfrm>
            <a:off x="0" y="260649"/>
            <a:ext cx="12192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pic>
        <p:nvPicPr>
          <p:cNvPr id="8" name="Obrázek 4">
            <a:extLst>
              <a:ext uri="{FF2B5EF4-FFF2-40B4-BE49-F238E27FC236}">
                <a16:creationId xmlns:a16="http://schemas.microsoft.com/office/drawing/2014/main" id="{68E308D3-05F3-47F8-ABCD-7EAF923527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418" y="620713"/>
            <a:ext cx="2688167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81" y="1412776"/>
            <a:ext cx="11055019" cy="5040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92" y="2060849"/>
            <a:ext cx="10972800" cy="439248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42950" indent="-285750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4884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9">
            <a:extLst>
              <a:ext uri="{FF2B5EF4-FFF2-40B4-BE49-F238E27FC236}">
                <a16:creationId xmlns:a16="http://schemas.microsoft.com/office/drawing/2014/main" id="{08111867-06D9-458E-86B2-86CDEF2CD0D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007" b="8623"/>
          <a:stretch>
            <a:fillRect/>
          </a:stretch>
        </p:blipFill>
        <p:spPr bwMode="auto">
          <a:xfrm>
            <a:off x="1" y="1989138"/>
            <a:ext cx="10545233" cy="486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A2E5E218-A8D1-4889-9120-2C2B826E828C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260350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BFC4202C-9CAD-4758-9CB3-9FB47312CCE7}"/>
              </a:ext>
            </a:extLst>
          </p:cNvPr>
          <p:cNvSpPr/>
          <p:nvPr/>
        </p:nvSpPr>
        <p:spPr>
          <a:xfrm>
            <a:off x="0" y="260649"/>
            <a:ext cx="12192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pic>
        <p:nvPicPr>
          <p:cNvPr id="7" name="Obrázek 3">
            <a:extLst>
              <a:ext uri="{FF2B5EF4-FFF2-40B4-BE49-F238E27FC236}">
                <a16:creationId xmlns:a16="http://schemas.microsoft.com/office/drawing/2014/main" id="{5A9F2823-0BC9-4FD2-B717-ADE7BEA443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418" y="620713"/>
            <a:ext cx="2688167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81" y="2060848"/>
            <a:ext cx="11055019" cy="4392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81" y="1412776"/>
            <a:ext cx="11055019" cy="5040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81021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9">
            <a:extLst>
              <a:ext uri="{FF2B5EF4-FFF2-40B4-BE49-F238E27FC236}">
                <a16:creationId xmlns:a16="http://schemas.microsoft.com/office/drawing/2014/main" id="{4EDF0E4B-8755-41E7-83F3-D09D2170C4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007" b="8623"/>
          <a:stretch>
            <a:fillRect/>
          </a:stretch>
        </p:blipFill>
        <p:spPr bwMode="auto">
          <a:xfrm>
            <a:off x="1" y="1989138"/>
            <a:ext cx="10545233" cy="486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B1B8A860-02AF-472A-B937-2ADCEDF7A99A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260350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5D942F07-2C5C-4D20-BFFF-A3A38AE88F85}"/>
              </a:ext>
            </a:extLst>
          </p:cNvPr>
          <p:cNvSpPr/>
          <p:nvPr/>
        </p:nvSpPr>
        <p:spPr>
          <a:xfrm>
            <a:off x="0" y="260649"/>
            <a:ext cx="12192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pic>
        <p:nvPicPr>
          <p:cNvPr id="6" name="Obrázek 2">
            <a:extLst>
              <a:ext uri="{FF2B5EF4-FFF2-40B4-BE49-F238E27FC236}">
                <a16:creationId xmlns:a16="http://schemas.microsoft.com/office/drawing/2014/main" id="{4B372D13-5081-4BC5-ABFA-56014AD60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418" y="620713"/>
            <a:ext cx="2688167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527381" y="1484784"/>
            <a:ext cx="11055019" cy="49685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00"/>
              </a:spcBef>
              <a:spcAft>
                <a:spcPts val="1000"/>
              </a:spcAft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</p:spTree>
    <p:extLst>
      <p:ext uri="{BB962C8B-B14F-4D97-AF65-F5344CB8AC3E}">
        <p14:creationId xmlns:p14="http://schemas.microsoft.com/office/powerpoint/2010/main" val="13857500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9">
            <a:extLst>
              <a:ext uri="{FF2B5EF4-FFF2-40B4-BE49-F238E27FC236}">
                <a16:creationId xmlns:a16="http://schemas.microsoft.com/office/drawing/2014/main" id="{3424A7A5-54F1-4F59-90C0-42B0D14D2C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007" b="8623"/>
          <a:stretch>
            <a:fillRect/>
          </a:stretch>
        </p:blipFill>
        <p:spPr bwMode="auto">
          <a:xfrm>
            <a:off x="1" y="1989138"/>
            <a:ext cx="10545233" cy="486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040F1546-A1CA-40BE-939B-69491881AA25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260350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3482916E-8B4F-4574-87C6-DD8E36DB5661}"/>
              </a:ext>
            </a:extLst>
          </p:cNvPr>
          <p:cNvSpPr/>
          <p:nvPr/>
        </p:nvSpPr>
        <p:spPr>
          <a:xfrm>
            <a:off x="0" y="260649"/>
            <a:ext cx="12192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pic>
        <p:nvPicPr>
          <p:cNvPr id="8" name="Obrázek 4">
            <a:extLst>
              <a:ext uri="{FF2B5EF4-FFF2-40B4-BE49-F238E27FC236}">
                <a16:creationId xmlns:a16="http://schemas.microsoft.com/office/drawing/2014/main" id="{68E308D3-05F3-47F8-ABCD-7EAF923527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418" y="620713"/>
            <a:ext cx="2688167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81" y="1412776"/>
            <a:ext cx="11055019" cy="5040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92" y="2060849"/>
            <a:ext cx="10972800" cy="439248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42950" indent="-285750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7063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dpis a obsah" type="obj">
  <p:cSld name="Nadpis a obsah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5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5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5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47919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9">
            <a:extLst>
              <a:ext uri="{FF2B5EF4-FFF2-40B4-BE49-F238E27FC236}">
                <a16:creationId xmlns:a16="http://schemas.microsoft.com/office/drawing/2014/main" id="{B7563A0A-1854-44E2-9A18-E18AC452C22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007" b="8623"/>
          <a:stretch>
            <a:fillRect/>
          </a:stretch>
        </p:blipFill>
        <p:spPr bwMode="auto">
          <a:xfrm>
            <a:off x="1" y="1989138"/>
            <a:ext cx="10545233" cy="486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bdélník 6">
            <a:extLst>
              <a:ext uri="{FF2B5EF4-FFF2-40B4-BE49-F238E27FC236}">
                <a16:creationId xmlns:a16="http://schemas.microsoft.com/office/drawing/2014/main" id="{2CFAF941-CD8F-4AAF-9676-058A19934DDD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260350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FDD339DB-208D-443A-82ED-F0B701E3CC03}"/>
              </a:ext>
            </a:extLst>
          </p:cNvPr>
          <p:cNvSpPr/>
          <p:nvPr/>
        </p:nvSpPr>
        <p:spPr>
          <a:xfrm>
            <a:off x="0" y="260649"/>
            <a:ext cx="12192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9" name="Podnadpis 2">
            <a:extLst>
              <a:ext uri="{FF2B5EF4-FFF2-40B4-BE49-F238E27FC236}">
                <a16:creationId xmlns:a16="http://schemas.microsoft.com/office/drawing/2014/main" id="{4B5A42A1-EE92-4914-BE06-EEC6B2A19BDF}"/>
              </a:ext>
            </a:extLst>
          </p:cNvPr>
          <p:cNvSpPr txBox="1">
            <a:spLocks/>
          </p:cNvSpPr>
          <p:nvPr/>
        </p:nvSpPr>
        <p:spPr>
          <a:xfrm>
            <a:off x="1871133" y="3789363"/>
            <a:ext cx="9611784" cy="5762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2600"/>
              <a:t>MINISTERSTVO PRO MÍSTNÍ ROZVOJ ČR</a:t>
            </a:r>
          </a:p>
        </p:txBody>
      </p:sp>
      <p:pic>
        <p:nvPicPr>
          <p:cNvPr id="10" name="Obrázek 7">
            <a:extLst>
              <a:ext uri="{FF2B5EF4-FFF2-40B4-BE49-F238E27FC236}">
                <a16:creationId xmlns:a16="http://schemas.microsoft.com/office/drawing/2014/main" id="{1D203E2E-8DD2-459D-BBAF-287A22166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800" y="692150"/>
            <a:ext cx="3420533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871531" y="4581128"/>
            <a:ext cx="9409045" cy="1800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None/>
              <a:defRPr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1871531" y="1988840"/>
            <a:ext cx="9710869" cy="1872208"/>
          </a:xfrm>
          <a:prstGeom prst="rect">
            <a:avLst/>
          </a:prstGeom>
        </p:spPr>
        <p:txBody>
          <a:bodyPr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46291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9">
            <a:extLst>
              <a:ext uri="{FF2B5EF4-FFF2-40B4-BE49-F238E27FC236}">
                <a16:creationId xmlns:a16="http://schemas.microsoft.com/office/drawing/2014/main" id="{08111867-06D9-458E-86B2-86CDEF2CD0D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007" b="8623"/>
          <a:stretch>
            <a:fillRect/>
          </a:stretch>
        </p:blipFill>
        <p:spPr bwMode="auto">
          <a:xfrm>
            <a:off x="1" y="1989138"/>
            <a:ext cx="10545233" cy="486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A2E5E218-A8D1-4889-9120-2C2B826E828C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260350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BFC4202C-9CAD-4758-9CB3-9FB47312CCE7}"/>
              </a:ext>
            </a:extLst>
          </p:cNvPr>
          <p:cNvSpPr/>
          <p:nvPr/>
        </p:nvSpPr>
        <p:spPr>
          <a:xfrm>
            <a:off x="0" y="260649"/>
            <a:ext cx="12192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pic>
        <p:nvPicPr>
          <p:cNvPr id="7" name="Obrázek 3">
            <a:extLst>
              <a:ext uri="{FF2B5EF4-FFF2-40B4-BE49-F238E27FC236}">
                <a16:creationId xmlns:a16="http://schemas.microsoft.com/office/drawing/2014/main" id="{5A9F2823-0BC9-4FD2-B717-ADE7BEA443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418" y="620713"/>
            <a:ext cx="2688167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81" y="2060848"/>
            <a:ext cx="11055019" cy="4392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81" y="1412776"/>
            <a:ext cx="11055019" cy="5040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930755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9">
            <a:extLst>
              <a:ext uri="{FF2B5EF4-FFF2-40B4-BE49-F238E27FC236}">
                <a16:creationId xmlns:a16="http://schemas.microsoft.com/office/drawing/2014/main" id="{4EDF0E4B-8755-41E7-83F3-D09D2170C4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007" b="8623"/>
          <a:stretch>
            <a:fillRect/>
          </a:stretch>
        </p:blipFill>
        <p:spPr bwMode="auto">
          <a:xfrm>
            <a:off x="1" y="1989138"/>
            <a:ext cx="10545233" cy="486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B1B8A860-02AF-472A-B937-2ADCEDF7A99A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260350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5D942F07-2C5C-4D20-BFFF-A3A38AE88F85}"/>
              </a:ext>
            </a:extLst>
          </p:cNvPr>
          <p:cNvSpPr/>
          <p:nvPr/>
        </p:nvSpPr>
        <p:spPr>
          <a:xfrm>
            <a:off x="0" y="260649"/>
            <a:ext cx="12192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pic>
        <p:nvPicPr>
          <p:cNvPr id="6" name="Obrázek 2">
            <a:extLst>
              <a:ext uri="{FF2B5EF4-FFF2-40B4-BE49-F238E27FC236}">
                <a16:creationId xmlns:a16="http://schemas.microsoft.com/office/drawing/2014/main" id="{4B372D13-5081-4BC5-ABFA-56014AD60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418" y="620713"/>
            <a:ext cx="2688167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527381" y="1484784"/>
            <a:ext cx="11055019" cy="49685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00"/>
              </a:spcBef>
              <a:spcAft>
                <a:spcPts val="1000"/>
              </a:spcAft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</p:spTree>
    <p:extLst>
      <p:ext uri="{BB962C8B-B14F-4D97-AF65-F5344CB8AC3E}">
        <p14:creationId xmlns:p14="http://schemas.microsoft.com/office/powerpoint/2010/main" val="35200314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9">
            <a:extLst>
              <a:ext uri="{FF2B5EF4-FFF2-40B4-BE49-F238E27FC236}">
                <a16:creationId xmlns:a16="http://schemas.microsoft.com/office/drawing/2014/main" id="{3424A7A5-54F1-4F59-90C0-42B0D14D2C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007" b="8623"/>
          <a:stretch>
            <a:fillRect/>
          </a:stretch>
        </p:blipFill>
        <p:spPr bwMode="auto">
          <a:xfrm>
            <a:off x="1" y="1989138"/>
            <a:ext cx="10545233" cy="486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040F1546-A1CA-40BE-939B-69491881AA25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260350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3482916E-8B4F-4574-87C6-DD8E36DB5661}"/>
              </a:ext>
            </a:extLst>
          </p:cNvPr>
          <p:cNvSpPr/>
          <p:nvPr/>
        </p:nvSpPr>
        <p:spPr>
          <a:xfrm>
            <a:off x="0" y="260649"/>
            <a:ext cx="12192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pic>
        <p:nvPicPr>
          <p:cNvPr id="8" name="Obrázek 4">
            <a:extLst>
              <a:ext uri="{FF2B5EF4-FFF2-40B4-BE49-F238E27FC236}">
                <a16:creationId xmlns:a16="http://schemas.microsoft.com/office/drawing/2014/main" id="{68E308D3-05F3-47F8-ABCD-7EAF923527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418" y="620713"/>
            <a:ext cx="2688167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81" y="1412776"/>
            <a:ext cx="11055019" cy="5040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92" y="2060849"/>
            <a:ext cx="10972800" cy="439248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42950" indent="-285750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7484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>
            <a:extLst>
              <a:ext uri="{FF2B5EF4-FFF2-40B4-BE49-F238E27FC236}">
                <a16:creationId xmlns:a16="http://schemas.microsoft.com/office/drawing/2014/main" id="{0EB3E445-FAC9-4A38-A740-7F75AC15C8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871133" y="1916113"/>
            <a:ext cx="9696451" cy="187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cs-CZ"/>
              <a:t>Klepnutím lze upravit styl předlohy nadpisů.</a:t>
            </a:r>
          </a:p>
        </p:txBody>
      </p:sp>
      <p:sp>
        <p:nvSpPr>
          <p:cNvPr id="9226" name="Rectangle 10">
            <a:extLst>
              <a:ext uri="{FF2B5EF4-FFF2-40B4-BE49-F238E27FC236}">
                <a16:creationId xmlns:a16="http://schemas.microsoft.com/office/drawing/2014/main" id="{BA7FCCFC-4128-4F4F-8A36-513BD1F5E0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71133" y="4581526"/>
            <a:ext cx="96012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393080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7" r:id="rId2"/>
    <p:sldLayoutId id="2147483668" r:id="rId3"/>
    <p:sldLayoutId id="2147483666" r:id="rId4"/>
    <p:sldLayoutId id="2147483670" r:id="rId5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 kern="1200">
          <a:solidFill>
            <a:srgbClr val="000099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>
            <a:extLst>
              <a:ext uri="{FF2B5EF4-FFF2-40B4-BE49-F238E27FC236}">
                <a16:creationId xmlns:a16="http://schemas.microsoft.com/office/drawing/2014/main" id="{0EB3E445-FAC9-4A38-A740-7F75AC15C8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871133" y="1916113"/>
            <a:ext cx="9696451" cy="187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cs-CZ"/>
              <a:t>Klepnutím lze upravit styl předlohy nadpisů.</a:t>
            </a:r>
          </a:p>
        </p:txBody>
      </p:sp>
      <p:sp>
        <p:nvSpPr>
          <p:cNvPr id="9226" name="Rectangle 10">
            <a:extLst>
              <a:ext uri="{FF2B5EF4-FFF2-40B4-BE49-F238E27FC236}">
                <a16:creationId xmlns:a16="http://schemas.microsoft.com/office/drawing/2014/main" id="{BA7FCCFC-4128-4F4F-8A36-513BD1F5E0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71133" y="4581526"/>
            <a:ext cx="96012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4246032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 kern="1200">
          <a:solidFill>
            <a:srgbClr val="000099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>
            <a:extLst>
              <a:ext uri="{FF2B5EF4-FFF2-40B4-BE49-F238E27FC236}">
                <a16:creationId xmlns:a16="http://schemas.microsoft.com/office/drawing/2014/main" id="{0EB3E445-FAC9-4A38-A740-7F75AC15C8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871133" y="1916113"/>
            <a:ext cx="9696451" cy="187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cs-CZ"/>
              <a:t>Klepnutím lze upravit styl předlohy nadpisů.</a:t>
            </a:r>
          </a:p>
        </p:txBody>
      </p:sp>
      <p:sp>
        <p:nvSpPr>
          <p:cNvPr id="9226" name="Rectangle 10">
            <a:extLst>
              <a:ext uri="{FF2B5EF4-FFF2-40B4-BE49-F238E27FC236}">
                <a16:creationId xmlns:a16="http://schemas.microsoft.com/office/drawing/2014/main" id="{BA7FCCFC-4128-4F4F-8A36-513BD1F5E0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71133" y="4581526"/>
            <a:ext cx="96012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726255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 kern="1200">
          <a:solidFill>
            <a:srgbClr val="000099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hyperlink" Target="https://byty.plzen.eu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jpeg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2302024" y="2420888"/>
            <a:ext cx="7587952" cy="504056"/>
          </a:xfrm>
        </p:spPr>
        <p:txBody>
          <a:bodyPr/>
          <a:lstStyle/>
          <a:p>
            <a:pPr algn="ctr"/>
            <a:r>
              <a:rPr lang="cs-CZ" sz="4400" dirty="0"/>
              <a:t>Fórum sociálního začleňování - bydlení</a:t>
            </a:r>
            <a:br>
              <a:rPr lang="cs-CZ" sz="4400" dirty="0"/>
            </a:br>
            <a:br>
              <a:rPr lang="cs-CZ" sz="4400" dirty="0"/>
            </a:br>
            <a:br>
              <a:rPr lang="cs-CZ" sz="3600" dirty="0">
                <a:solidFill>
                  <a:schemeClr val="tx1"/>
                </a:solidFill>
              </a:rPr>
            </a:br>
            <a:br>
              <a:rPr lang="cs-CZ" sz="3600" dirty="0">
                <a:solidFill>
                  <a:schemeClr val="tx1"/>
                </a:solidFill>
              </a:rPr>
            </a:br>
            <a:r>
              <a:rPr lang="cs-CZ" sz="2000" dirty="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Ministerstvo pro místní rozvoj</a:t>
            </a:r>
            <a:br>
              <a:rPr lang="cs-CZ" sz="2000" dirty="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</a:br>
            <a:r>
              <a:rPr lang="cs-CZ" sz="2000" dirty="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ve spolupráci s Ministerstvem práce a sociálních věcí</a:t>
            </a:r>
            <a:br>
              <a:rPr lang="cs-CZ" sz="2000" dirty="0"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</a:br>
            <a:br>
              <a:rPr lang="en-US" altLang="cs-CZ" sz="3600" dirty="0"/>
            </a:b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2921652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B3A83F83-5544-9447-A9CD-E30751AC8062}"/>
              </a:ext>
            </a:extLst>
          </p:cNvPr>
          <p:cNvSpPr txBox="1"/>
          <p:nvPr/>
        </p:nvSpPr>
        <p:spPr>
          <a:xfrm>
            <a:off x="-35767" y="272321"/>
            <a:ext cx="12018880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46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pitchFamily="34" charset="0"/>
              </a:rPr>
              <a:t>Počet zveřejněných bytů v roce 2022 </a:t>
            </a:r>
            <a:endParaRPr lang="en-US" altLang="cs-CZ" sz="46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Arial" pitchFamily="34" charset="0"/>
            </a:endParaRP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604FB9E4-72AB-4A62-90E5-738B1635FAB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4194" y="1434484"/>
            <a:ext cx="5374876" cy="2593209"/>
          </a:xfrm>
        </p:spPr>
        <p:txBody>
          <a:bodyPr>
            <a:normAutofit fontScale="25000" lnSpcReduction="20000"/>
          </a:bodyPr>
          <a:lstStyle/>
          <a:p>
            <a:pPr algn="just" defTabSz="449263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cs-CZ" altLang="cs-CZ" sz="12800" b="1" dirty="0">
                <a:solidFill>
                  <a:srgbClr val="000000"/>
                </a:solidFill>
                <a:latin typeface="+mn-lt"/>
              </a:rPr>
              <a:t>bez registrace 49 bytů  </a:t>
            </a:r>
          </a:p>
          <a:p>
            <a:pPr algn="just" defTabSz="449263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cs-CZ" altLang="cs-CZ" sz="12800" dirty="0">
                <a:solidFill>
                  <a:srgbClr val="000000"/>
                </a:solidFill>
                <a:latin typeface="+mn-lt"/>
              </a:rPr>
              <a:t>14 bytů vizualizace</a:t>
            </a:r>
          </a:p>
          <a:p>
            <a:pPr algn="just" defTabSz="449263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cs-CZ" altLang="cs-CZ" sz="12800" dirty="0">
                <a:solidFill>
                  <a:srgbClr val="000000"/>
                </a:solidFill>
                <a:latin typeface="+mn-lt"/>
              </a:rPr>
              <a:t>28 bytů do 36 let věku</a:t>
            </a:r>
          </a:p>
          <a:p>
            <a:pPr algn="just" defTabSz="449263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cs-CZ" altLang="cs-CZ" sz="12800" dirty="0">
                <a:solidFill>
                  <a:srgbClr val="000000"/>
                </a:solidFill>
                <a:latin typeface="+mn-lt"/>
              </a:rPr>
              <a:t>7 bytů od 36 let věku</a:t>
            </a:r>
          </a:p>
          <a:p>
            <a:pPr algn="just"/>
            <a:endParaRPr lang="cs-CZ" altLang="cs-CZ" sz="4000" b="1" dirty="0">
              <a:solidFill>
                <a:schemeClr val="tx1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  <a:p>
            <a:r>
              <a:rPr lang="cs-CZ" altLang="cs-CZ" dirty="0"/>
              <a:t> 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584A9E3F-B9D3-403B-8967-9AAAB645A43F}"/>
              </a:ext>
            </a:extLst>
          </p:cNvPr>
          <p:cNvSpPr/>
          <p:nvPr/>
        </p:nvSpPr>
        <p:spPr>
          <a:xfrm>
            <a:off x="5663952" y="1442934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defTabSz="449263" eaLnBrk="0" hangingPunct="0"/>
            <a:r>
              <a:rPr lang="cs-CZ" altLang="cs-CZ" sz="3200" b="1" dirty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s registrací 74 bytů :</a:t>
            </a:r>
          </a:p>
          <a:p>
            <a:pPr lvl="0" algn="just" defTabSz="449263" eaLnBrk="0" hangingPunct="0"/>
            <a:r>
              <a:rPr lang="cs-CZ" altLang="cs-CZ" sz="3200" dirty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6 bytů mladí do 36 let věku </a:t>
            </a:r>
          </a:p>
          <a:p>
            <a:pPr lvl="0" algn="just" defTabSz="449263" eaLnBrk="0" hangingPunct="0"/>
            <a:r>
              <a:rPr lang="cs-CZ" altLang="cs-CZ" sz="3200" dirty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30 bytů od 36 let věku</a:t>
            </a:r>
          </a:p>
          <a:p>
            <a:pPr lvl="0" algn="just" defTabSz="449263" eaLnBrk="0" hangingPunct="0"/>
            <a:r>
              <a:rPr lang="cs-CZ" altLang="cs-CZ" sz="3200" dirty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38 bytů SEN 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256B792A-6457-4F43-A1E6-D34707171D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5845" y="3671713"/>
            <a:ext cx="4554107" cy="3170195"/>
          </a:xfrm>
          <a:prstGeom prst="rect">
            <a:avLst/>
          </a:prstGeom>
        </p:spPr>
      </p:pic>
      <p:sp>
        <p:nvSpPr>
          <p:cNvPr id="12" name="TextovéPole 2">
            <a:extLst>
              <a:ext uri="{FF2B5EF4-FFF2-40B4-BE49-F238E27FC236}">
                <a16:creationId xmlns:a16="http://schemas.microsoft.com/office/drawing/2014/main" id="{72F0854D-7007-490E-B2C7-E50749BAEE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400" y="3804641"/>
            <a:ext cx="939777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cs-CZ" altLang="cs-CZ" sz="32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Nezveřejněné </a:t>
            </a:r>
          </a:p>
          <a:p>
            <a:pPr algn="ctr"/>
            <a:r>
              <a:rPr lang="cs-CZ" altLang="cs-CZ" sz="32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38 BZU a 7 bezbariérových – uzavřených smluv </a:t>
            </a:r>
          </a:p>
        </p:txBody>
      </p:sp>
      <p:sp>
        <p:nvSpPr>
          <p:cNvPr id="13" name="TextovéPole 4">
            <a:extLst>
              <a:ext uri="{FF2B5EF4-FFF2-40B4-BE49-F238E27FC236}">
                <a16:creationId xmlns:a16="http://schemas.microsoft.com/office/drawing/2014/main" id="{93D62573-B5B5-44C4-8AF5-3136D7ED95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048" y="5153031"/>
            <a:ext cx="1084852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449263" eaLnBrk="0" hangingPunct="0"/>
            <a:r>
              <a:rPr lang="cs-CZ" altLang="cs-CZ" sz="2800" dirty="0">
                <a:solidFill>
                  <a:srgbClr val="000000"/>
                </a:solidFill>
                <a:latin typeface="+mn-lt"/>
              </a:rPr>
              <a:t>Nejsou zde uvedeny uvolněné byty, ke kterým byla uzavřena nájemní smlouva z důvodu stěhování v zájmu města. </a:t>
            </a:r>
          </a:p>
        </p:txBody>
      </p:sp>
    </p:spTree>
    <p:extLst>
      <p:ext uri="{BB962C8B-B14F-4D97-AF65-F5344CB8AC3E}">
        <p14:creationId xmlns:p14="http://schemas.microsoft.com/office/powerpoint/2010/main" val="38828108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B3A83F83-5544-9447-A9CD-E30751AC8062}"/>
              </a:ext>
            </a:extLst>
          </p:cNvPr>
          <p:cNvSpPr txBox="1"/>
          <p:nvPr/>
        </p:nvSpPr>
        <p:spPr>
          <a:xfrm>
            <a:off x="1268522" y="205675"/>
            <a:ext cx="965495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46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pitchFamily="34" charset="0"/>
              </a:rPr>
              <a:t>Počet registrací podle kategorií</a:t>
            </a:r>
            <a:endParaRPr lang="en-US" altLang="cs-CZ" sz="46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Arial" pitchFamily="34" charset="0"/>
            </a:endParaRP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49511942-EEAA-4264-BFBA-826BD9E6B6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7237" y="3656901"/>
            <a:ext cx="4554107" cy="3170195"/>
          </a:xfrm>
          <a:prstGeom prst="rect">
            <a:avLst/>
          </a:prstGeom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12FC7BFD-52CB-44B1-AF75-9E7CAF991E7D}"/>
              </a:ext>
            </a:extLst>
          </p:cNvPr>
          <p:cNvSpPr/>
          <p:nvPr/>
        </p:nvSpPr>
        <p:spPr>
          <a:xfrm>
            <a:off x="479376" y="1390615"/>
            <a:ext cx="106571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cs-CZ" altLang="cs-CZ" sz="3200" b="1" dirty="0">
                <a:latin typeface="+mn-lt"/>
              </a:rPr>
              <a:t>Standardní bydlení: 1 346</a:t>
            </a:r>
          </a:p>
          <a:p>
            <a:pPr marL="571500" indent="-571500" algn="just"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cs-CZ" altLang="cs-CZ" sz="3200" b="1" dirty="0">
                <a:latin typeface="+mn-lt"/>
              </a:rPr>
              <a:t>Senioři a osoby se zdravotním postižením: 721</a:t>
            </a:r>
          </a:p>
          <a:p>
            <a:pPr marL="571500" indent="-571500" algn="just"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cs-CZ" altLang="cs-CZ" sz="3200" b="1" dirty="0">
                <a:latin typeface="+mn-lt"/>
              </a:rPr>
              <a:t>Bezbariérový: 86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1A6C429F-ACF9-4498-9A0E-5B549223E5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874" y="2960275"/>
            <a:ext cx="12071126" cy="465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4773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2CBF3642-9A6F-4932-A8D6-8D5D5E2CF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1298"/>
            <a:ext cx="12168472" cy="690372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cs-CZ" altLang="cs-CZ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31449EEA-0990-41AB-BF59-B6244AED28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7692" y="1943100"/>
            <a:ext cx="10331354" cy="20894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cs-CZ" altLang="cs-CZ" sz="4526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Pilotní testování koncepce </a:t>
            </a:r>
          </a:p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cs-CZ" altLang="cs-CZ" sz="4526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sociálního a dostupného </a:t>
            </a:r>
            <a:br>
              <a:rPr lang="cs-CZ" altLang="cs-CZ" sz="4526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</a:br>
            <a:r>
              <a:rPr lang="cs-CZ" altLang="cs-CZ" sz="4526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bydlení  v  Plzni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>
            <a:extLst>
              <a:ext uri="{FF2B5EF4-FFF2-40B4-BE49-F238E27FC236}">
                <a16:creationId xmlns:a16="http://schemas.microsoft.com/office/drawing/2014/main" id="{0FED9189-28D9-4BFF-B331-EDDFEC4FB1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030" y="1287508"/>
            <a:ext cx="9816737" cy="318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4937" b="1">
              <a:solidFill>
                <a:srgbClr val="269A1D"/>
              </a:solidFill>
              <a:latin typeface="Georgia" panose="02040502050405020303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4937" b="1">
              <a:solidFill>
                <a:srgbClr val="269A1D"/>
              </a:solidFill>
              <a:latin typeface="Georgia" panose="02040502050405020303" pitchFamily="18" charset="0"/>
            </a:endParaRP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36F7A78A-8F26-4D56-ABFC-CCE362F512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8" y="6091446"/>
            <a:ext cx="65" cy="23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1543">
              <a:solidFill>
                <a:srgbClr val="269A1D"/>
              </a:solidFill>
              <a:latin typeface="Arial" panose="020B0604020202020204" pitchFamily="34" charset="0"/>
            </a:endParaRPr>
          </a:p>
        </p:txBody>
      </p:sp>
      <p:sp>
        <p:nvSpPr>
          <p:cNvPr id="9220" name="TextovéPole 1">
            <a:extLst>
              <a:ext uri="{FF2B5EF4-FFF2-40B4-BE49-F238E27FC236}">
                <a16:creationId xmlns:a16="http://schemas.microsoft.com/office/drawing/2014/main" id="{17124426-55EE-43C2-A2E5-D88C6ABC4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270" y="207373"/>
            <a:ext cx="29628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cs-CZ" altLang="cs-CZ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901A7BBA-6F04-413D-9B0E-100EB10B32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497" y="1160145"/>
            <a:ext cx="9816737" cy="55027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9222" name="Rectangle 1">
            <a:extLst>
              <a:ext uri="{FF2B5EF4-FFF2-40B4-BE49-F238E27FC236}">
                <a16:creationId xmlns:a16="http://schemas.microsoft.com/office/drawing/2014/main" id="{409F6900-CF30-4467-A447-49AA21769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8035" y="1765119"/>
            <a:ext cx="9816737" cy="4610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cs-CZ" altLang="cs-CZ" sz="2057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92D55383-4267-4DFC-A007-407F3A271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662238" y="1049111"/>
            <a:ext cx="9816738" cy="55027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Tx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algn="ctr">
              <a:buClrTx/>
              <a:defRPr/>
            </a:pPr>
            <a:endParaRPr lang="cs-CZ" altLang="cs-CZ" sz="3086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>
              <a:buClrTx/>
              <a:buFontTx/>
              <a:buNone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7E6E2875-F286-4B5F-929F-09E873C667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030" y="137977"/>
            <a:ext cx="9987370" cy="885825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</a:pPr>
            <a:r>
              <a:rPr lang="cs-CZ" altLang="cs-CZ" sz="46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rPr>
              <a:t>Co Plzni přinesla realizace projektu</a:t>
            </a:r>
          </a:p>
          <a:p>
            <a:pPr algn="ctr">
              <a:spcBef>
                <a:spcPct val="0"/>
              </a:spcBef>
              <a:buClr>
                <a:srgbClr val="46E51B"/>
              </a:buClr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9226" name="Zástupný obsah 1">
            <a:extLst>
              <a:ext uri="{FF2B5EF4-FFF2-40B4-BE49-F238E27FC236}">
                <a16:creationId xmlns:a16="http://schemas.microsoft.com/office/drawing/2014/main" id="{690A557B-7B39-410F-9787-17773A24EE9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376" y="938893"/>
            <a:ext cx="11377069" cy="515493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cs-CZ" altLang="cs-CZ" dirty="0"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 </a:t>
            </a:r>
            <a:r>
              <a:rPr lang="cs-CZ" altLang="cs-CZ" sz="2900" dirty="0">
                <a:solidFill>
                  <a:schemeClr val="tx1"/>
                </a:solidFill>
                <a:cs typeface="Arial" panose="020B0604020202020204" pitchFamily="34" charset="0"/>
              </a:rPr>
              <a:t>progresivní nastavení bytové politiky města včetně </a:t>
            </a:r>
            <a:br>
              <a:rPr lang="cs-CZ" altLang="cs-CZ" sz="2900" dirty="0">
                <a:solidFill>
                  <a:schemeClr val="tx1"/>
                </a:solidFill>
                <a:cs typeface="Arial" panose="020B0604020202020204" pitchFamily="34" charset="0"/>
              </a:rPr>
            </a:br>
            <a:r>
              <a:rPr lang="cs-CZ" altLang="cs-CZ" sz="2900" dirty="0">
                <a:solidFill>
                  <a:schemeClr val="tx1"/>
                </a:solidFill>
                <a:cs typeface="Arial" panose="020B0604020202020204" pitchFamily="34" charset="0"/>
              </a:rPr>
              <a:t>  nového </a:t>
            </a:r>
            <a:r>
              <a:rPr lang="cs-CZ" altLang="cs-CZ" sz="2900" b="1" dirty="0">
                <a:solidFill>
                  <a:schemeClr val="tx1"/>
                </a:solidFill>
                <a:cs typeface="Arial" panose="020B0604020202020204" pitchFamily="34" charset="0"/>
              </a:rPr>
              <a:t>transparentního systému nájemného bydlení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cs-CZ" altLang="cs-CZ" sz="2900" dirty="0">
                <a:solidFill>
                  <a:schemeClr val="tx1"/>
                </a:solidFill>
                <a:cs typeface="Arial" panose="020B0604020202020204" pitchFamily="34" charset="0"/>
              </a:rPr>
              <a:t> propojení pracovníků Odboru bytového a sociálních pracovníků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cs-CZ" altLang="cs-CZ" sz="2900" b="1" dirty="0">
                <a:solidFill>
                  <a:schemeClr val="tx1"/>
                </a:solidFill>
                <a:cs typeface="Arial" panose="020B0604020202020204" pitchFamily="34" charset="0"/>
              </a:rPr>
              <a:t> vznik Kontaktního místa pro bydlení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cs-CZ" altLang="cs-CZ" sz="2900" dirty="0">
                <a:solidFill>
                  <a:schemeClr val="tx1"/>
                </a:solidFill>
                <a:cs typeface="Arial" panose="020B0604020202020204" pitchFamily="34" charset="0"/>
              </a:rPr>
              <a:t> propracovaný</a:t>
            </a:r>
            <a:r>
              <a:rPr lang="cs-CZ" altLang="cs-CZ" sz="2900" b="1" dirty="0">
                <a:solidFill>
                  <a:schemeClr val="tx1"/>
                </a:solidFill>
                <a:cs typeface="Arial" panose="020B0604020202020204" pitchFamily="34" charset="0"/>
              </a:rPr>
              <a:t> systém prevence ztráty bydlení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cs-CZ" altLang="cs-CZ" sz="2900" b="1" dirty="0">
                <a:solidFill>
                  <a:schemeClr val="tx1"/>
                </a:solidFill>
                <a:cs typeface="Arial" panose="020B0604020202020204" pitchFamily="34" charset="0"/>
              </a:rPr>
              <a:t> definování termínu sociální bydlení – bydlení </a:t>
            </a:r>
            <a:br>
              <a:rPr lang="cs-CZ" altLang="cs-CZ" sz="2900" b="1" dirty="0">
                <a:solidFill>
                  <a:schemeClr val="tx1"/>
                </a:solidFill>
                <a:cs typeface="Arial" panose="020B0604020202020204" pitchFamily="34" charset="0"/>
              </a:rPr>
            </a:br>
            <a:r>
              <a:rPr lang="cs-CZ" altLang="cs-CZ" sz="2900" b="1" dirty="0">
                <a:solidFill>
                  <a:schemeClr val="tx1"/>
                </a:solidFill>
                <a:cs typeface="Arial" panose="020B0604020202020204" pitchFamily="34" charset="0"/>
              </a:rPr>
              <a:t>s podporou sociálního pracovníka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Clr>
                <a:srgbClr val="388F29"/>
              </a:buClr>
              <a:buFont typeface="Wingdings" panose="05000000000000000000" pitchFamily="2" charset="2"/>
              <a:buChar char="Ø"/>
            </a:pPr>
            <a:endParaRPr lang="cs-CZ" altLang="cs-CZ" dirty="0"/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0B7CF719-2357-4A75-8B54-634BF973AE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7893" y="3687805"/>
            <a:ext cx="4554107" cy="31701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>
            <a:extLst>
              <a:ext uri="{FF2B5EF4-FFF2-40B4-BE49-F238E27FC236}">
                <a16:creationId xmlns:a16="http://schemas.microsoft.com/office/drawing/2014/main" id="{00A3F20F-53B4-416B-B9EC-86E40CEFB3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030" y="1287508"/>
            <a:ext cx="9816737" cy="318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4937" b="1">
              <a:solidFill>
                <a:srgbClr val="269A1D"/>
              </a:solidFill>
              <a:latin typeface="Georgia" panose="02040502050405020303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4937" b="1">
              <a:solidFill>
                <a:srgbClr val="269A1D"/>
              </a:solidFill>
              <a:latin typeface="Georgia" panose="02040502050405020303" pitchFamily="18" charset="0"/>
            </a:endParaRP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47908A09-D221-4562-8A93-427787D962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8" y="6091446"/>
            <a:ext cx="65" cy="23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1543">
              <a:solidFill>
                <a:srgbClr val="269A1D"/>
              </a:solidFill>
              <a:latin typeface="Arial" panose="020B0604020202020204" pitchFamily="34" charset="0"/>
            </a:endParaRPr>
          </a:p>
        </p:txBody>
      </p:sp>
      <p:sp>
        <p:nvSpPr>
          <p:cNvPr id="27652" name="TextovéPole 1">
            <a:extLst>
              <a:ext uri="{FF2B5EF4-FFF2-40B4-BE49-F238E27FC236}">
                <a16:creationId xmlns:a16="http://schemas.microsoft.com/office/drawing/2014/main" id="{AF618639-C7C4-4590-AC3B-4228415B84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270" y="207373"/>
            <a:ext cx="29628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cs-CZ" altLang="cs-CZ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11EF7D9-830D-4EE1-8826-D3BCE34B69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497" y="1160145"/>
            <a:ext cx="9816737" cy="55027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5591EF1-F320-4CEA-B63E-C773504318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662238" y="1049111"/>
            <a:ext cx="9816738" cy="55027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Tx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algn="ctr">
              <a:buClrTx/>
              <a:defRPr/>
            </a:pPr>
            <a:endParaRPr lang="cs-CZ" altLang="cs-CZ" sz="3086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>
              <a:buClrTx/>
              <a:buFontTx/>
              <a:buNone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78F26202-48C1-4B52-813F-2E3704DBFA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2197" y="272687"/>
            <a:ext cx="8774158" cy="885825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defRPr/>
            </a:pPr>
            <a:r>
              <a:rPr lang="cs-CZ" altLang="cs-CZ" sz="46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rPr>
              <a:t>Aktivní dluhy po letech</a:t>
            </a:r>
          </a:p>
          <a:p>
            <a:pPr algn="ctr">
              <a:spcBef>
                <a:spcPct val="0"/>
              </a:spcBef>
              <a:buClr>
                <a:srgbClr val="46E51B"/>
              </a:buClr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DD7F4051-6628-44DF-9E4A-E04893D452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246458"/>
              </p:ext>
            </p:extLst>
          </p:nvPr>
        </p:nvGraphicFramePr>
        <p:xfrm>
          <a:off x="582463" y="1158512"/>
          <a:ext cx="10517233" cy="4939394"/>
        </p:xfrm>
        <a:graphic>
          <a:graphicData uri="http://schemas.openxmlformats.org/drawingml/2006/table">
            <a:tbl>
              <a:tblPr/>
              <a:tblGrid>
                <a:gridCol w="3013438">
                  <a:extLst>
                    <a:ext uri="{9D8B030D-6E8A-4147-A177-3AD203B41FA5}">
                      <a16:colId xmlns:a16="http://schemas.microsoft.com/office/drawing/2014/main" val="385911721"/>
                    </a:ext>
                  </a:extLst>
                </a:gridCol>
                <a:gridCol w="3808639">
                  <a:extLst>
                    <a:ext uri="{9D8B030D-6E8A-4147-A177-3AD203B41FA5}">
                      <a16:colId xmlns:a16="http://schemas.microsoft.com/office/drawing/2014/main" val="2483626449"/>
                    </a:ext>
                  </a:extLst>
                </a:gridCol>
                <a:gridCol w="3695156">
                  <a:extLst>
                    <a:ext uri="{9D8B030D-6E8A-4147-A177-3AD203B41FA5}">
                      <a16:colId xmlns:a16="http://schemas.microsoft.com/office/drawing/2014/main" val="3851406763"/>
                    </a:ext>
                  </a:extLst>
                </a:gridCol>
              </a:tblGrid>
              <a:tr h="407398"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Rok </a:t>
                      </a:r>
                    </a:p>
                  </a:txBody>
                  <a:tcPr marL="4899" marR="4899" marT="489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Dluh</a:t>
                      </a:r>
                    </a:p>
                  </a:txBody>
                  <a:tcPr marL="4899" marR="4899" marT="489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Počet bytů</a:t>
                      </a:r>
                    </a:p>
                  </a:txBody>
                  <a:tcPr marL="4899" marR="4899" marT="489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1498761"/>
                  </a:ext>
                </a:extLst>
              </a:tr>
              <a:tr h="477611"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2015</a:t>
                      </a:r>
                    </a:p>
                  </a:txBody>
                  <a:tcPr marL="4899" marR="4899" marT="489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7 923 651</a:t>
                      </a:r>
                    </a:p>
                  </a:txBody>
                  <a:tcPr marL="4899" marR="4899" marT="489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3 134</a:t>
                      </a:r>
                    </a:p>
                  </a:txBody>
                  <a:tcPr marL="4899" marR="4899" marT="489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3730579"/>
                  </a:ext>
                </a:extLst>
              </a:tr>
              <a:tr h="495572"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2016</a:t>
                      </a:r>
                    </a:p>
                  </a:txBody>
                  <a:tcPr marL="4899" marR="4899" marT="489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5 051 722</a:t>
                      </a:r>
                    </a:p>
                  </a:txBody>
                  <a:tcPr marL="4899" marR="4899" marT="489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3 073</a:t>
                      </a:r>
                    </a:p>
                  </a:txBody>
                  <a:tcPr marL="4899" marR="4899" marT="489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5782857"/>
                  </a:ext>
                </a:extLst>
              </a:tr>
              <a:tr h="477611"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2017</a:t>
                      </a:r>
                    </a:p>
                  </a:txBody>
                  <a:tcPr marL="4899" marR="4899" marT="489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3 452 640</a:t>
                      </a:r>
                    </a:p>
                  </a:txBody>
                  <a:tcPr marL="4899" marR="4899" marT="489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3 023</a:t>
                      </a:r>
                    </a:p>
                  </a:txBody>
                  <a:tcPr marL="4899" marR="4899" marT="489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4440181"/>
                  </a:ext>
                </a:extLst>
              </a:tr>
              <a:tr h="513534"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2018</a:t>
                      </a:r>
                    </a:p>
                  </a:txBody>
                  <a:tcPr marL="4899" marR="4899" marT="489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2 550 374</a:t>
                      </a:r>
                    </a:p>
                  </a:txBody>
                  <a:tcPr marL="4899" marR="4899" marT="489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2 901</a:t>
                      </a:r>
                    </a:p>
                  </a:txBody>
                  <a:tcPr marL="4899" marR="4899" marT="489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6909606"/>
                  </a:ext>
                </a:extLst>
              </a:tr>
              <a:tr h="460466"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2019</a:t>
                      </a:r>
                    </a:p>
                  </a:txBody>
                  <a:tcPr marL="4899" marR="4899" marT="489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1 410 485</a:t>
                      </a:r>
                    </a:p>
                  </a:txBody>
                  <a:tcPr marL="4899" marR="4899" marT="489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2 795</a:t>
                      </a:r>
                    </a:p>
                  </a:txBody>
                  <a:tcPr marL="4899" marR="4899" marT="489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0732280"/>
                  </a:ext>
                </a:extLst>
              </a:tr>
              <a:tr h="442504"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2020</a:t>
                      </a:r>
                    </a:p>
                  </a:txBody>
                  <a:tcPr marL="4899" marR="4899" marT="489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1 261 959</a:t>
                      </a:r>
                    </a:p>
                  </a:txBody>
                  <a:tcPr marL="4899" marR="4899" marT="489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2 630</a:t>
                      </a:r>
                    </a:p>
                  </a:txBody>
                  <a:tcPr marL="4899" marR="4899" marT="489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1372855"/>
                  </a:ext>
                </a:extLst>
              </a:tr>
              <a:tr h="522514"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2021</a:t>
                      </a:r>
                    </a:p>
                  </a:txBody>
                  <a:tcPr marL="4899" marR="4899" marT="489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1 522 062</a:t>
                      </a:r>
                    </a:p>
                  </a:txBody>
                  <a:tcPr marL="4899" marR="4899" marT="489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2 655</a:t>
                      </a:r>
                    </a:p>
                  </a:txBody>
                  <a:tcPr marL="4899" marR="4899" marT="489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4856829"/>
                  </a:ext>
                </a:extLst>
              </a:tr>
              <a:tr h="557621"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30.06.22                     </a:t>
                      </a:r>
                    </a:p>
                  </a:txBody>
                  <a:tcPr marL="4899" marR="4899" marT="489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1 095 674</a:t>
                      </a:r>
                    </a:p>
                  </a:txBody>
                  <a:tcPr marL="4899" marR="4899" marT="489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2 644</a:t>
                      </a:r>
                    </a:p>
                  </a:txBody>
                  <a:tcPr marL="4899" marR="4899" marT="489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1258877"/>
                  </a:ext>
                </a:extLst>
              </a:tr>
              <a:tr h="584563"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31.10.22                            </a:t>
                      </a:r>
                    </a:p>
                  </a:txBody>
                  <a:tcPr marL="4899" marR="4899" marT="4899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1 789 44</a:t>
                      </a:r>
                    </a:p>
                  </a:txBody>
                  <a:tcPr marL="4899" marR="4899" marT="489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1pPr>
                      <a:lvl2pPr marL="4572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2pPr>
                      <a:lvl3pPr marL="9144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3pPr>
                      <a:lvl4pPr marL="13716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4pPr>
                      <a:lvl5pPr marL="1828800">
                        <a:spcBef>
                          <a:spcPts val="34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5pPr>
                      <a:lvl6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6pPr>
                      <a:lvl7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7pPr>
                      <a:lvl8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8pPr>
                      <a:lvl9pPr indent="-228600" eaLnBrk="0" fontAlgn="base" hangingPunct="0">
                        <a:spcBef>
                          <a:spcPts val="3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4800">
                          <a:solidFill>
                            <a:srgbClr val="000000"/>
                          </a:solidFill>
                          <a:latin typeface="Gill Sans" charset="0"/>
                          <a:cs typeface="ヒラギノ角ゴ ProN W3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cs-CZ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cs typeface="ヒラギノ角ゴ ProN W3" charset="0"/>
                        </a:rPr>
                        <a:t>2 615</a:t>
                      </a:r>
                    </a:p>
                  </a:txBody>
                  <a:tcPr marL="4899" marR="4899" marT="489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6681364"/>
                  </a:ext>
                </a:extLst>
              </a:tr>
            </a:tbl>
          </a:graphicData>
        </a:graphic>
      </p:graphicFrame>
      <p:pic>
        <p:nvPicPr>
          <p:cNvPr id="10" name="Obrázek 9">
            <a:extLst>
              <a:ext uri="{FF2B5EF4-FFF2-40B4-BE49-F238E27FC236}">
                <a16:creationId xmlns:a16="http://schemas.microsoft.com/office/drawing/2014/main" id="{C6B029A9-BA53-4340-99B1-E535DC408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7893" y="3687805"/>
            <a:ext cx="4554107" cy="31701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>
            <a:extLst>
              <a:ext uri="{FF2B5EF4-FFF2-40B4-BE49-F238E27FC236}">
                <a16:creationId xmlns:a16="http://schemas.microsoft.com/office/drawing/2014/main" id="{8EFF2A3C-312A-418B-89CC-9159FB91CF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030" y="1287508"/>
            <a:ext cx="9816737" cy="318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4937" b="1">
              <a:solidFill>
                <a:srgbClr val="269A1D"/>
              </a:solidFill>
              <a:latin typeface="Georgia" panose="02040502050405020303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4937" b="1">
              <a:solidFill>
                <a:srgbClr val="269A1D"/>
              </a:solidFill>
              <a:latin typeface="Georgia" panose="02040502050405020303" pitchFamily="18" charset="0"/>
            </a:endParaRP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C693B63B-FAE8-4ED9-8F59-E8B1923A2D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8" y="6091446"/>
            <a:ext cx="65" cy="23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1543">
              <a:solidFill>
                <a:srgbClr val="269A1D"/>
              </a:solidFill>
              <a:latin typeface="Arial" panose="020B0604020202020204" pitchFamily="34" charset="0"/>
            </a:endParaRPr>
          </a:p>
        </p:txBody>
      </p:sp>
      <p:sp>
        <p:nvSpPr>
          <p:cNvPr id="11268" name="TextovéPole 1">
            <a:extLst>
              <a:ext uri="{FF2B5EF4-FFF2-40B4-BE49-F238E27FC236}">
                <a16:creationId xmlns:a16="http://schemas.microsoft.com/office/drawing/2014/main" id="{759A4372-A914-44B9-A78A-9A746ED860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270" y="207373"/>
            <a:ext cx="29628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cs-CZ" altLang="cs-CZ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E51A6736-8EB0-43B6-86FE-67D01B3D48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731" y="1169126"/>
            <a:ext cx="9816737" cy="55027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1270" name="Rectangle 1">
            <a:extLst>
              <a:ext uri="{FF2B5EF4-FFF2-40B4-BE49-F238E27FC236}">
                <a16:creationId xmlns:a16="http://schemas.microsoft.com/office/drawing/2014/main" id="{E62AF9F3-BE12-41A6-920E-A7737FF73B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6615" y="1891665"/>
            <a:ext cx="9816737" cy="4610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cs-CZ" altLang="cs-CZ" sz="2057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B13E992F-6369-4A8E-A44C-2E97123C6A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8237" y="1090749"/>
            <a:ext cx="9816737" cy="55027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Tx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algn="ctr">
              <a:buClrTx/>
              <a:defRPr/>
            </a:pPr>
            <a:endParaRPr lang="cs-CZ" altLang="cs-CZ" sz="3086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>
              <a:buClrTx/>
              <a:buFontTx/>
              <a:buNone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0A05DF41-0AEE-4C22-A984-798A4F43BD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3552" y="159204"/>
            <a:ext cx="9816737" cy="590278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</a:pPr>
            <a:r>
              <a:rPr lang="cs-CZ" altLang="cs-CZ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rPr>
              <a:t>Koncepce sociálního a dostupného bydlení statutárního města Plzně na roky 2019 - 2022 </a:t>
            </a:r>
          </a:p>
          <a:p>
            <a:pPr algn="ctr">
              <a:spcBef>
                <a:spcPct val="0"/>
              </a:spcBef>
              <a:buClr>
                <a:srgbClr val="46E51B"/>
              </a:buClr>
              <a:buFont typeface="Wingdings" panose="05000000000000000000" pitchFamily="2" charset="2"/>
              <a:buChar char="Ø"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3" name="Zástupný symbol pro obsah 3">
            <a:extLst>
              <a:ext uri="{FF2B5EF4-FFF2-40B4-BE49-F238E27FC236}">
                <a16:creationId xmlns:a16="http://schemas.microsoft.com/office/drawing/2014/main" id="{216D08B8-C79B-4D40-8E55-9DF475EF19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738" y="2219461"/>
            <a:ext cx="11881320" cy="4505869"/>
          </a:xfrm>
        </p:spPr>
        <p:txBody>
          <a:bodyPr/>
          <a:lstStyle/>
          <a:p>
            <a:pPr marL="428625" lvl="1" indent="0" algn="just">
              <a:lnSpc>
                <a:spcPct val="150000"/>
              </a:lnSpc>
              <a:buClr>
                <a:srgbClr val="92D050"/>
              </a:buClr>
              <a:buNone/>
            </a:pPr>
            <a:r>
              <a:rPr lang="cs-CZ" altLang="cs-CZ" sz="2263" dirty="0"/>
              <a:t> Cílem této koncepce je nastavit systém vstřícné, dostupné a kvalitní bytové politiky města směrem k jeho občanům a těmto vybraným cílovým skupinám obyvatel:</a:t>
            </a:r>
            <a:r>
              <a:rPr lang="pl-PL" altLang="cs-CZ" sz="2263" b="1" dirty="0"/>
              <a:t> senioři, osoby se zdravotním postižení a osoby o ně pečující, mladé domácnosti do 35 let, domácnosti s podporou sociálního pracovníka.</a:t>
            </a:r>
          </a:p>
          <a:p>
            <a:pPr marL="428625" lvl="1" indent="0" algn="just">
              <a:lnSpc>
                <a:spcPct val="150000"/>
              </a:lnSpc>
              <a:buClr>
                <a:srgbClr val="92D050"/>
              </a:buClr>
              <a:buNone/>
            </a:pPr>
            <a:r>
              <a:rPr lang="cs-CZ" altLang="cs-CZ" sz="2263" b="1" dirty="0"/>
              <a:t> Dalším cílem je umožnit žadatelům o městské bydlení získání bytu za zcela transparentních podmínek. </a:t>
            </a:r>
          </a:p>
          <a:p>
            <a:pPr algn="just">
              <a:lnSpc>
                <a:spcPct val="80000"/>
              </a:lnSpc>
              <a:buClr>
                <a:srgbClr val="92D050"/>
              </a:buClr>
              <a:buFont typeface="Wingdings" panose="05000000000000000000" pitchFamily="2" charset="2"/>
              <a:buChar char="Ø"/>
            </a:pPr>
            <a:endParaRPr lang="cs-CZ" altLang="cs-CZ" sz="1234" b="1" dirty="0"/>
          </a:p>
          <a:p>
            <a:pPr algn="just">
              <a:lnSpc>
                <a:spcPct val="80000"/>
              </a:lnSpc>
              <a:buClr>
                <a:srgbClr val="92D050"/>
              </a:buClr>
              <a:buFont typeface="Wingdings" panose="05000000000000000000" pitchFamily="2" charset="2"/>
              <a:buChar char="Ø"/>
            </a:pPr>
            <a:endParaRPr lang="cs-CZ" altLang="cs-CZ" sz="1234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Clr>
                <a:srgbClr val="92D050"/>
              </a:buClr>
              <a:buFont typeface="Wingdings" panose="05000000000000000000" pitchFamily="2" charset="2"/>
              <a:buChar char="Ø"/>
            </a:pPr>
            <a:endParaRPr lang="cs-CZ" altLang="cs-CZ" sz="1234" dirty="0">
              <a:latin typeface="Georgia" panose="02040502050405020303" pitchFamily="18" charset="0"/>
            </a:endParaRPr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910D31F0-3C86-46ED-8DB2-60B70F83AA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7893" y="3687805"/>
            <a:ext cx="4554107" cy="31701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>
            <a:extLst>
              <a:ext uri="{FF2B5EF4-FFF2-40B4-BE49-F238E27FC236}">
                <a16:creationId xmlns:a16="http://schemas.microsoft.com/office/drawing/2014/main" id="{0DEE6F7B-5658-4568-80F0-A920984BF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030" y="1287508"/>
            <a:ext cx="9816737" cy="318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4937" b="1">
              <a:solidFill>
                <a:srgbClr val="269A1D"/>
              </a:solidFill>
              <a:latin typeface="Georgia" panose="02040502050405020303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4937" b="1">
              <a:solidFill>
                <a:srgbClr val="269A1D"/>
              </a:solidFill>
              <a:latin typeface="Georgia" panose="02040502050405020303" pitchFamily="18" charset="0"/>
            </a:endParaRP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0404981B-36AC-4EF6-A954-279134825A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8" y="6091446"/>
            <a:ext cx="65" cy="23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1543">
              <a:solidFill>
                <a:srgbClr val="269A1D"/>
              </a:solidFill>
              <a:latin typeface="Arial" panose="020B0604020202020204" pitchFamily="34" charset="0"/>
            </a:endParaRPr>
          </a:p>
        </p:txBody>
      </p:sp>
      <p:sp>
        <p:nvSpPr>
          <p:cNvPr id="29700" name="TextovéPole 1">
            <a:extLst>
              <a:ext uri="{FF2B5EF4-FFF2-40B4-BE49-F238E27FC236}">
                <a16:creationId xmlns:a16="http://schemas.microsoft.com/office/drawing/2014/main" id="{E36432C6-6303-4183-8F5B-EA34E1699D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270" y="122707"/>
            <a:ext cx="29628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cs-CZ" altLang="cs-CZ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060D09C6-B44E-4561-92B3-BB28984C5C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497" y="1160145"/>
            <a:ext cx="9816737" cy="55027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29702" name="Rectangle 1">
            <a:extLst>
              <a:ext uri="{FF2B5EF4-FFF2-40B4-BE49-F238E27FC236}">
                <a16:creationId xmlns:a16="http://schemas.microsoft.com/office/drawing/2014/main" id="{3E6D0EE8-CBC8-4811-AEFE-82E5AFD0B5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8035" y="1765119"/>
            <a:ext cx="9816737" cy="4610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cs-CZ" altLang="cs-CZ" sz="2057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8BF48EF1-F144-4421-87D6-A0F2C2917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662238" y="1049111"/>
            <a:ext cx="9816738" cy="55027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Tx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algn="ctr">
              <a:buClrTx/>
              <a:defRPr/>
            </a:pPr>
            <a:endParaRPr lang="cs-CZ" altLang="cs-CZ" sz="3086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>
              <a:buClrTx/>
              <a:buFontTx/>
              <a:buNone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9D700E9B-9CD4-4FDB-98BB-178534B436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1869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>
            <a:extLst>
              <a:ext uri="{FF2B5EF4-FFF2-40B4-BE49-F238E27FC236}">
                <a16:creationId xmlns:a16="http://schemas.microsoft.com/office/drawing/2014/main" id="{AD159C28-69B7-4AA7-B23D-018B9A2877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030" y="1287508"/>
            <a:ext cx="9816737" cy="318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4937" b="1">
              <a:solidFill>
                <a:srgbClr val="269A1D"/>
              </a:solidFill>
              <a:latin typeface="Georgia" panose="02040502050405020303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4937" b="1">
              <a:solidFill>
                <a:srgbClr val="269A1D"/>
              </a:solidFill>
              <a:latin typeface="Georgia" panose="02040502050405020303" pitchFamily="18" charset="0"/>
            </a:endParaRP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CDC6AE96-B604-4BE2-B9EA-D8CBF06978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8" y="6091446"/>
            <a:ext cx="65" cy="23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1543">
              <a:solidFill>
                <a:srgbClr val="269A1D"/>
              </a:solidFill>
              <a:latin typeface="Arial" panose="020B0604020202020204" pitchFamily="34" charset="0"/>
            </a:endParaRPr>
          </a:p>
        </p:txBody>
      </p:sp>
      <p:sp>
        <p:nvSpPr>
          <p:cNvPr id="15364" name="TextovéPole 1">
            <a:extLst>
              <a:ext uri="{FF2B5EF4-FFF2-40B4-BE49-F238E27FC236}">
                <a16:creationId xmlns:a16="http://schemas.microsoft.com/office/drawing/2014/main" id="{D0420BE7-EBEC-4BAA-9453-B67C0C0501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270" y="207373"/>
            <a:ext cx="29628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cs-CZ" altLang="cs-CZ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562B4D8D-0129-4B07-BA6F-BBE59225D3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731" y="1169126"/>
            <a:ext cx="9816737" cy="55027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5366" name="Rectangle 1">
            <a:extLst>
              <a:ext uri="{FF2B5EF4-FFF2-40B4-BE49-F238E27FC236}">
                <a16:creationId xmlns:a16="http://schemas.microsoft.com/office/drawing/2014/main" id="{92650447-8E27-48EC-A6B7-62373C7A2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6615" y="1891665"/>
            <a:ext cx="9816737" cy="4610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cs-CZ" altLang="cs-CZ" sz="2057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F4929FB8-1877-4D35-AAB6-1C21A56117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8237" y="1090749"/>
            <a:ext cx="9816737" cy="55027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Tx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algn="ctr">
              <a:buClrTx/>
              <a:defRPr/>
            </a:pPr>
            <a:endParaRPr lang="cs-CZ" altLang="cs-CZ" sz="3086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>
              <a:buClrTx/>
              <a:buFontTx/>
              <a:buNone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ED4049E8-712F-4A7B-AC69-7CEA1877BB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75557"/>
            <a:ext cx="12160535" cy="590278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0"/>
              </a:spcBef>
              <a:buClrTx/>
              <a:defRPr/>
            </a:pPr>
            <a:r>
              <a:rPr lang="cs-CZ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rPr>
              <a:t>Realizovaná výstavba v letech 2017 - 2018 </a:t>
            </a:r>
            <a:endParaRPr lang="cs-CZ" altLang="cs-CZ" sz="4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13" name="Zástupný symbol pro obsah 3">
            <a:extLst>
              <a:ext uri="{FF2B5EF4-FFF2-40B4-BE49-F238E27FC236}">
                <a16:creationId xmlns:a16="http://schemas.microsoft.com/office/drawing/2014/main" id="{2542FE13-6AA3-435A-88C2-4338AEF23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426" y="1090749"/>
            <a:ext cx="11593222" cy="4985930"/>
          </a:xfrm>
        </p:spPr>
        <p:txBody>
          <a:bodyPr>
            <a:normAutofit/>
          </a:bodyPr>
          <a:lstStyle/>
          <a:p>
            <a:pPr marL="205746" lvl="1" indent="0" algn="just">
              <a:lnSpc>
                <a:spcPct val="150000"/>
              </a:lnSpc>
              <a:buClr>
                <a:srgbClr val="92D050"/>
              </a:buClr>
            </a:pPr>
            <a:endParaRPr lang="pl-PL" altLang="cs-CZ" sz="2263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marL="205746" lvl="1" indent="0" algn="just">
              <a:lnSpc>
                <a:spcPct val="150000"/>
              </a:lnSpc>
              <a:buClr>
                <a:srgbClr val="92D050"/>
              </a:buClr>
              <a:buNone/>
            </a:pPr>
            <a:r>
              <a:rPr lang="pl-PL" altLang="cs-CZ" sz="2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Rekonstrukce bytů v domě Plachého 42, 44, 46, 48</a:t>
            </a:r>
          </a:p>
          <a:p>
            <a:pPr marL="205746" lvl="1" indent="0" algn="just">
              <a:buNone/>
            </a:pPr>
            <a:r>
              <a:rPr lang="pl-PL" altLang="cs-CZ" sz="2600" dirty="0"/>
              <a:t>50 bytových jednotek 1+1 a 1+kk, podlahové plochy od 22 m</a:t>
            </a:r>
            <a:r>
              <a:rPr lang="pl-PL" altLang="cs-CZ" sz="2600" baseline="30000" dirty="0"/>
              <a:t>2</a:t>
            </a:r>
            <a:r>
              <a:rPr lang="pl-PL" altLang="cs-CZ" sz="2600" dirty="0"/>
              <a:t> do 44 m</a:t>
            </a:r>
            <a:r>
              <a:rPr lang="pl-PL" altLang="cs-CZ" sz="2600" baseline="30000" dirty="0"/>
              <a:t>2</a:t>
            </a:r>
          </a:p>
          <a:p>
            <a:pPr marL="205746" lvl="1" indent="0" algn="just">
              <a:lnSpc>
                <a:spcPct val="150000"/>
              </a:lnSpc>
              <a:buClr>
                <a:srgbClr val="92D050"/>
              </a:buClr>
              <a:buNone/>
            </a:pPr>
            <a:r>
              <a:rPr lang="cs-CZ" altLang="cs-CZ" sz="2600" dirty="0"/>
              <a:t>Celkové náklady 44,9 mil. Kč</a:t>
            </a:r>
            <a:endParaRPr lang="pl-PL" altLang="cs-CZ" sz="2600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205746" lvl="1" indent="0" algn="just">
              <a:lnSpc>
                <a:spcPct val="150000"/>
              </a:lnSpc>
              <a:buClr>
                <a:srgbClr val="92D050"/>
              </a:buClr>
              <a:buNone/>
            </a:pPr>
            <a:r>
              <a:rPr lang="pl-PL" altLang="cs-CZ" sz="2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Nástavba domu a rekonstrukce nevyužitých prostor U Jam 23 + výměna lodžiových sestav a zateplení fasády</a:t>
            </a:r>
          </a:p>
          <a:p>
            <a:pPr marL="205746" lvl="1" indent="0" algn="just">
              <a:buNone/>
            </a:pPr>
            <a:r>
              <a:rPr lang="cs-CZ" altLang="cs-CZ" sz="2600" dirty="0"/>
              <a:t>15 upravitelných bytových jednotek 1+1, podlahové plochy </a:t>
            </a:r>
            <a:br>
              <a:rPr lang="cs-CZ" altLang="cs-CZ" sz="2600" dirty="0"/>
            </a:br>
            <a:r>
              <a:rPr lang="cs-CZ" altLang="cs-CZ" sz="2600" dirty="0"/>
              <a:t>cca 36 m</a:t>
            </a:r>
            <a:r>
              <a:rPr lang="cs-CZ" altLang="cs-CZ" sz="2600" baseline="30000" dirty="0"/>
              <a:t>2</a:t>
            </a:r>
            <a:r>
              <a:rPr lang="cs-CZ" altLang="cs-CZ" sz="2600" dirty="0"/>
              <a:t> – jeden byt pro zrakově postižené.</a:t>
            </a:r>
          </a:p>
          <a:p>
            <a:pPr marL="205746" lvl="1" indent="0" algn="just">
              <a:buNone/>
            </a:pPr>
            <a:r>
              <a:rPr lang="cs-CZ" altLang="cs-CZ" sz="2600" dirty="0"/>
              <a:t>Celkové náklady 44,736 mil. Kč</a:t>
            </a:r>
          </a:p>
          <a:p>
            <a:pPr marL="0" indent="0" algn="ctr">
              <a:lnSpc>
                <a:spcPct val="150000"/>
              </a:lnSpc>
              <a:buClr>
                <a:srgbClr val="92D050"/>
              </a:buClr>
            </a:pPr>
            <a:endParaRPr lang="cs-CZ" altLang="cs-CZ" sz="1234" dirty="0">
              <a:latin typeface="Georgia" panose="02040502050405020303" pitchFamily="18" charset="0"/>
            </a:endParaRPr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77B4B3ED-E5CE-4361-9E1D-5B13172CBA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6429" y="3708625"/>
            <a:ext cx="4554107" cy="31701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Zástupný obsah 2">
            <a:extLst>
              <a:ext uri="{FF2B5EF4-FFF2-40B4-BE49-F238E27FC236}">
                <a16:creationId xmlns:a16="http://schemas.microsoft.com/office/drawing/2014/main" id="{D6DC0D53-7D5C-4D86-9DD8-81EC6929779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06597" y="1604283"/>
            <a:ext cx="6776357" cy="4523830"/>
          </a:xfrm>
        </p:spPr>
      </p:pic>
      <p:sp>
        <p:nvSpPr>
          <p:cNvPr id="17411" name="Rectangle 1">
            <a:extLst>
              <a:ext uri="{FF2B5EF4-FFF2-40B4-BE49-F238E27FC236}">
                <a16:creationId xmlns:a16="http://schemas.microsoft.com/office/drawing/2014/main" id="{EB91FD85-76A7-462C-9DD8-CDD1B12661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690372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cs-CZ" altLang="cs-CZ"/>
          </a:p>
        </p:txBody>
      </p:sp>
      <p:pic>
        <p:nvPicPr>
          <p:cNvPr id="17412" name="Obrázek 4">
            <a:extLst>
              <a:ext uri="{FF2B5EF4-FFF2-40B4-BE49-F238E27FC236}">
                <a16:creationId xmlns:a16="http://schemas.microsoft.com/office/drawing/2014/main" id="{DFDC21C1-0280-4933-B012-3D8DAC18D0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2082" y="3563711"/>
            <a:ext cx="4948374" cy="3195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Obrázek 2">
            <a:extLst>
              <a:ext uri="{FF2B5EF4-FFF2-40B4-BE49-F238E27FC236}">
                <a16:creationId xmlns:a16="http://schemas.microsoft.com/office/drawing/2014/main" id="{945FBB9F-63E4-4571-A6F4-BB4EE6B911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7443" y="245745"/>
            <a:ext cx="5221060" cy="306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Obrázek 8">
            <a:extLst>
              <a:ext uri="{FF2B5EF4-FFF2-40B4-BE49-F238E27FC236}">
                <a16:creationId xmlns:a16="http://schemas.microsoft.com/office/drawing/2014/main" id="{3B83970F-CD06-45D0-B702-2E56A28782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0043" y="230233"/>
            <a:ext cx="4995727" cy="306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Obrázek 22">
            <a:extLst>
              <a:ext uri="{FF2B5EF4-FFF2-40B4-BE49-F238E27FC236}">
                <a16:creationId xmlns:a16="http://schemas.microsoft.com/office/drawing/2014/main" id="{C81E8D63-120C-418B-AE36-5E67299FD3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3143" y="3709852"/>
            <a:ext cx="5335360" cy="306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Zástupný obsah 2">
            <a:extLst>
              <a:ext uri="{FF2B5EF4-FFF2-40B4-BE49-F238E27FC236}">
                <a16:creationId xmlns:a16="http://schemas.microsoft.com/office/drawing/2014/main" id="{71343D6C-25B0-41C1-8405-66B5052D607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06597" y="1604283"/>
            <a:ext cx="6776357" cy="4523830"/>
          </a:xfrm>
        </p:spPr>
      </p:pic>
      <p:sp>
        <p:nvSpPr>
          <p:cNvPr id="19459" name="Rectangle 1">
            <a:extLst>
              <a:ext uri="{FF2B5EF4-FFF2-40B4-BE49-F238E27FC236}">
                <a16:creationId xmlns:a16="http://schemas.microsoft.com/office/drawing/2014/main" id="{AF0678A1-6469-4080-A73B-B7041C22FC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707305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cs-CZ" altLang="cs-CZ"/>
          </a:p>
        </p:txBody>
      </p:sp>
      <p:pic>
        <p:nvPicPr>
          <p:cNvPr id="19460" name="Obrázek 9">
            <a:extLst>
              <a:ext uri="{FF2B5EF4-FFF2-40B4-BE49-F238E27FC236}">
                <a16:creationId xmlns:a16="http://schemas.microsoft.com/office/drawing/2014/main" id="{37ABC062-96A3-40FA-9BE3-279CD88CF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5592" y="198392"/>
            <a:ext cx="5259433" cy="298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Obrázek 2">
            <a:extLst>
              <a:ext uri="{FF2B5EF4-FFF2-40B4-BE49-F238E27FC236}">
                <a16:creationId xmlns:a16="http://schemas.microsoft.com/office/drawing/2014/main" id="{DD91147E-C695-4B1C-83A1-5155E13390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1433" y="3328580"/>
            <a:ext cx="5276578" cy="3317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Obrázek 2">
            <a:extLst>
              <a:ext uri="{FF2B5EF4-FFF2-40B4-BE49-F238E27FC236}">
                <a16:creationId xmlns:a16="http://schemas.microsoft.com/office/drawing/2014/main" id="{BAB343BC-FE64-47DD-A237-AED0FB09BD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1433" y="231775"/>
            <a:ext cx="5276578" cy="298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Obrázek 4">
            <a:extLst>
              <a:ext uri="{FF2B5EF4-FFF2-40B4-BE49-F238E27FC236}">
                <a16:creationId xmlns:a16="http://schemas.microsoft.com/office/drawing/2014/main" id="{867A6D34-E831-440B-9A84-619A896EB6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809" y="3328580"/>
            <a:ext cx="5367201" cy="3349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4ffe1de574_0_6"/>
          <p:cNvSpPr txBox="1">
            <a:spLocks noGrp="1"/>
          </p:cNvSpPr>
          <p:nvPr>
            <p:ph type="title"/>
          </p:nvPr>
        </p:nvSpPr>
        <p:spPr>
          <a:xfrm>
            <a:off x="838200" y="260648"/>
            <a:ext cx="10515600" cy="108012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/>
            <a:r>
              <a:rPr lang="cs-CZ" altLang="cs-CZ" sz="54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Statutární město Plzeň</a:t>
            </a:r>
            <a:endParaRPr sz="5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old" charset="0"/>
            </a:endParaRPr>
          </a:p>
        </p:txBody>
      </p:sp>
      <p:sp>
        <p:nvSpPr>
          <p:cNvPr id="110" name="Google Shape;110;g14ffe1de574_0_6"/>
          <p:cNvSpPr txBox="1">
            <a:spLocks noGrp="1"/>
          </p:cNvSpPr>
          <p:nvPr>
            <p:ph type="body" idx="1"/>
          </p:nvPr>
        </p:nvSpPr>
        <p:spPr>
          <a:xfrm>
            <a:off x="623392" y="1340768"/>
            <a:ext cx="11161240" cy="483605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85725" indent="0" algn="l" rtl="0" fontAlgn="base">
              <a:buNone/>
            </a:pPr>
            <a:r>
              <a:rPr lang="cs-CZ" sz="2000" b="0" i="0" dirty="0">
                <a:solidFill>
                  <a:srgbClr val="000000"/>
                </a:solidFill>
                <a:effectLst/>
              </a:rPr>
              <a:t> </a:t>
            </a:r>
          </a:p>
          <a:p>
            <a:pPr marL="457200" lvl="0" indent="-295785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60459"/>
              <a:buFont typeface="Roboto"/>
              <a:buChar char="●"/>
            </a:pPr>
            <a:endParaRPr sz="1600" dirty="0"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1A1DA227-F659-4B01-ABB7-41E95B4157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72" y="1196752"/>
            <a:ext cx="12000656" cy="550026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>
            <a:extLst>
              <a:ext uri="{FF2B5EF4-FFF2-40B4-BE49-F238E27FC236}">
                <a16:creationId xmlns:a16="http://schemas.microsoft.com/office/drawing/2014/main" id="{BD7F96EC-85AD-4F44-9206-4D34A2C74C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030" y="1287508"/>
            <a:ext cx="9816737" cy="318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4937" b="1">
              <a:solidFill>
                <a:srgbClr val="269A1D"/>
              </a:solidFill>
              <a:latin typeface="Georgia" panose="02040502050405020303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4937" b="1">
              <a:solidFill>
                <a:srgbClr val="269A1D"/>
              </a:solidFill>
              <a:latin typeface="Georgia" panose="02040502050405020303" pitchFamily="18" charset="0"/>
            </a:endParaRP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8C26CE61-155B-4946-8011-56ED19E8D0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8" y="6091446"/>
            <a:ext cx="65" cy="23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1543">
              <a:solidFill>
                <a:srgbClr val="269A1D"/>
              </a:solidFill>
              <a:latin typeface="Arial" panose="020B0604020202020204" pitchFamily="34" charset="0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FBC34FB6-232D-4DD0-9E19-9979CE7A97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731" y="1169126"/>
            <a:ext cx="9816737" cy="55027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21509" name="Rectangle 1">
            <a:extLst>
              <a:ext uri="{FF2B5EF4-FFF2-40B4-BE49-F238E27FC236}">
                <a16:creationId xmlns:a16="http://schemas.microsoft.com/office/drawing/2014/main" id="{5246E3E8-7434-438E-B49F-D32F2DF6A0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631" y="1969226"/>
            <a:ext cx="9816737" cy="4610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cs-CZ" altLang="cs-CZ" sz="2057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0C0BCE44-55BB-4581-81AD-813B0FEE84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8237" y="1090749"/>
            <a:ext cx="9816737" cy="55027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Tx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algn="ctr">
              <a:buClrTx/>
              <a:defRPr/>
            </a:pPr>
            <a:endParaRPr lang="cs-CZ" altLang="cs-CZ" sz="3086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>
              <a:buClrTx/>
              <a:buFontTx/>
              <a:buNone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7EEE859F-218B-4FB3-A3A3-960D8756D1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202" y="278402"/>
            <a:ext cx="10767060" cy="590278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lnSpc>
                <a:spcPct val="80000"/>
              </a:lnSpc>
              <a:buClr>
                <a:srgbClr val="92D050"/>
              </a:buClr>
              <a:defRPr/>
            </a:pPr>
            <a:r>
              <a:rPr lang="cs-CZ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rPr>
              <a:t>Realizovaná výstavba v letech 2017 - 2018 </a:t>
            </a:r>
            <a:endParaRPr lang="cs-CZ" altLang="cs-CZ" sz="4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13" name="Zástupný symbol pro obsah 3">
            <a:extLst>
              <a:ext uri="{FF2B5EF4-FFF2-40B4-BE49-F238E27FC236}">
                <a16:creationId xmlns:a16="http://schemas.microsoft.com/office/drawing/2014/main" id="{970FC578-7FAB-4FE3-890C-0A60D2CE4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930" y="645970"/>
            <a:ext cx="10383339" cy="4125064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Clr>
                <a:srgbClr val="92D050"/>
              </a:buClr>
            </a:pPr>
            <a:endParaRPr lang="cs-CZ" altLang="cs-CZ" sz="2263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marL="205746" lvl="1" indent="0" algn="just">
              <a:lnSpc>
                <a:spcPct val="150000"/>
              </a:lnSpc>
              <a:buClr>
                <a:srgbClr val="92D050"/>
              </a:buClr>
              <a:buNone/>
            </a:pPr>
            <a:r>
              <a:rPr lang="cs-CZ" altLang="cs-CZ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Sociální byty s dotací</a:t>
            </a:r>
          </a:p>
          <a:p>
            <a:pPr marL="205746" lvl="1" indent="0" algn="just">
              <a:buNone/>
            </a:pPr>
            <a:r>
              <a:rPr lang="pl-PL" altLang="cs-CZ" sz="2057" b="1" dirty="0"/>
              <a:t>15 bytových jednotek – IROP, ITI </a:t>
            </a:r>
            <a:r>
              <a:rPr lang="cs-CZ" altLang="cs-CZ" sz="2160" dirty="0"/>
              <a:t> rekonstrukce bytů ze stávajícího nevyužitého bytového fondu města</a:t>
            </a:r>
          </a:p>
          <a:p>
            <a:pPr marL="205746" lvl="1" indent="0" algn="just">
              <a:buNone/>
            </a:pPr>
            <a:r>
              <a:rPr lang="cs-CZ" altLang="cs-CZ" sz="2160" b="1" dirty="0"/>
              <a:t>Celkové náklady 10,741 mil. Kč, z toho dotace 9,652 mil. Kč</a:t>
            </a:r>
            <a:endParaRPr lang="cs-CZ" altLang="cs-CZ" sz="1234" b="1" dirty="0"/>
          </a:p>
        </p:txBody>
      </p:sp>
      <p:pic>
        <p:nvPicPr>
          <p:cNvPr id="21514" name="Obrázek 9">
            <a:extLst>
              <a:ext uri="{FF2B5EF4-FFF2-40B4-BE49-F238E27FC236}">
                <a16:creationId xmlns:a16="http://schemas.microsoft.com/office/drawing/2014/main" id="{F6320A50-6D6E-4E7F-825F-F54C8475E8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7648" y="3447778"/>
            <a:ext cx="4776924" cy="3147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B780FCE1-57CD-4524-9D6B-8FE6AC7998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6429" y="3708625"/>
            <a:ext cx="4554107" cy="31701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>
            <a:extLst>
              <a:ext uri="{FF2B5EF4-FFF2-40B4-BE49-F238E27FC236}">
                <a16:creationId xmlns:a16="http://schemas.microsoft.com/office/drawing/2014/main" id="{0380B25C-1512-4B63-B74E-8CF7FA311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030" y="1287508"/>
            <a:ext cx="9816737" cy="318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4937" b="1">
              <a:solidFill>
                <a:srgbClr val="269A1D"/>
              </a:solidFill>
              <a:latin typeface="Georgia" panose="02040502050405020303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4937" b="1">
              <a:solidFill>
                <a:srgbClr val="269A1D"/>
              </a:solidFill>
              <a:latin typeface="Georgia" panose="02040502050405020303" pitchFamily="18" charset="0"/>
            </a:endParaRP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B656C10A-5257-4AF7-A334-A9420E66FD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8" y="6091446"/>
            <a:ext cx="65" cy="23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1543">
              <a:solidFill>
                <a:srgbClr val="269A1D"/>
              </a:solidFill>
              <a:latin typeface="Arial" panose="020B0604020202020204" pitchFamily="34" charset="0"/>
            </a:endParaRPr>
          </a:p>
        </p:txBody>
      </p:sp>
      <p:sp>
        <p:nvSpPr>
          <p:cNvPr id="23556" name="TextovéPole 1">
            <a:extLst>
              <a:ext uri="{FF2B5EF4-FFF2-40B4-BE49-F238E27FC236}">
                <a16:creationId xmlns:a16="http://schemas.microsoft.com/office/drawing/2014/main" id="{93959A2A-26CB-4B90-86B5-783D1A2A6F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270" y="207373"/>
            <a:ext cx="29628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cs-CZ" altLang="cs-CZ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2D473F5-CBC0-4831-B29E-FB4B80966B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731" y="1169126"/>
            <a:ext cx="9816737" cy="55027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23558" name="Rectangle 1">
            <a:extLst>
              <a:ext uri="{FF2B5EF4-FFF2-40B4-BE49-F238E27FC236}">
                <a16:creationId xmlns:a16="http://schemas.microsoft.com/office/drawing/2014/main" id="{392E1323-8123-4803-9878-02F8AD46FE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6615" y="1891665"/>
            <a:ext cx="9816737" cy="4610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cs-CZ" altLang="cs-CZ" sz="2057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C22BDFA7-BF1A-4200-83F0-5DD947317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8237" y="1090749"/>
            <a:ext cx="9816737" cy="55027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Tx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algn="ctr">
              <a:buClrTx/>
              <a:defRPr/>
            </a:pPr>
            <a:endParaRPr lang="cs-CZ" altLang="cs-CZ" sz="3086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>
              <a:buClrTx/>
              <a:buFontTx/>
              <a:buNone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C7EC5627-D2BE-4EFE-A969-BC44395386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030" y="349432"/>
            <a:ext cx="9816737" cy="703761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lnSpc>
                <a:spcPct val="80000"/>
              </a:lnSpc>
              <a:buClr>
                <a:srgbClr val="92D050"/>
              </a:buClr>
              <a:defRPr/>
            </a:pPr>
            <a:r>
              <a:rPr lang="cs-CZ" sz="4114" b="1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anose="02040502050405020303" pitchFamily="18" charset="0"/>
              </a:rPr>
              <a:t> </a:t>
            </a:r>
            <a:r>
              <a:rPr lang="cs-CZ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rPr>
              <a:t>Výstavba 2019 - 2020 </a:t>
            </a:r>
          </a:p>
          <a:p>
            <a:pPr algn="ctr">
              <a:spcBef>
                <a:spcPct val="0"/>
              </a:spcBef>
              <a:buClr>
                <a:srgbClr val="46E51B"/>
              </a:buClr>
              <a:buFont typeface="Wingdings" panose="05000000000000000000" pitchFamily="2" charset="2"/>
              <a:buChar char="Ø"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3" name="Zástupný symbol pro obsah 3">
            <a:extLst>
              <a:ext uri="{FF2B5EF4-FFF2-40B4-BE49-F238E27FC236}">
                <a16:creationId xmlns:a16="http://schemas.microsoft.com/office/drawing/2014/main" id="{4AF9DA0A-D1B3-4AD1-92BC-3D78F5F9B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63" y="1053193"/>
            <a:ext cx="12128941" cy="4320023"/>
          </a:xfrm>
        </p:spPr>
        <p:txBody>
          <a:bodyPr>
            <a:normAutofit fontScale="40000" lnSpcReduction="20000"/>
          </a:bodyPr>
          <a:lstStyle/>
          <a:p>
            <a:pPr marL="205746" lvl="1" indent="0" algn="just">
              <a:lnSpc>
                <a:spcPct val="110000"/>
              </a:lnSpc>
              <a:buNone/>
            </a:pPr>
            <a:r>
              <a:rPr lang="cs-CZ" altLang="cs-CZ" sz="6600" b="1" dirty="0"/>
              <a:t>Rekonstrukce nevyužitých nebytových a společných </a:t>
            </a:r>
            <a:br>
              <a:rPr lang="cs-CZ" altLang="cs-CZ" sz="6600" b="1" dirty="0"/>
            </a:br>
            <a:r>
              <a:rPr lang="cs-CZ" altLang="cs-CZ" sz="6600" b="1" dirty="0"/>
              <a:t>prostor domu Prostřední 48</a:t>
            </a:r>
          </a:p>
          <a:p>
            <a:pPr marL="205746" lvl="1" indent="0" algn="just">
              <a:lnSpc>
                <a:spcPct val="110000"/>
              </a:lnSpc>
              <a:buNone/>
            </a:pPr>
            <a:r>
              <a:rPr lang="cs-CZ" altLang="cs-CZ" sz="6600" dirty="0"/>
              <a:t>20 bytových jednotek 1+1 (6) a 1+kk (14), podlahové plochy cca 40 m2, resp. 30 m2 zateplení fasády + výměna oken a zázemí pro organizaci TOTEM</a:t>
            </a:r>
          </a:p>
          <a:p>
            <a:pPr marL="205746" lvl="1" indent="0" algn="just">
              <a:lnSpc>
                <a:spcPct val="110000"/>
              </a:lnSpc>
              <a:buNone/>
            </a:pPr>
            <a:r>
              <a:rPr lang="cs-CZ" altLang="cs-CZ" sz="6600" dirty="0"/>
              <a:t>Celkové náklady 45,5 mil Kč</a:t>
            </a:r>
          </a:p>
          <a:p>
            <a:pPr marL="205746" lvl="1" indent="0" algn="just">
              <a:lnSpc>
                <a:spcPct val="110000"/>
              </a:lnSpc>
              <a:buNone/>
            </a:pPr>
            <a:endParaRPr lang="cs-CZ" altLang="cs-CZ" sz="6600" dirty="0"/>
          </a:p>
          <a:p>
            <a:pPr marL="205746" lvl="1" indent="0" algn="just">
              <a:lnSpc>
                <a:spcPct val="110000"/>
              </a:lnSpc>
              <a:buNone/>
            </a:pPr>
            <a:r>
              <a:rPr lang="cs-CZ" altLang="cs-CZ" sz="6600" b="1" dirty="0"/>
              <a:t>Osm nových sociálních bytů v objektu U Radbuzy 8</a:t>
            </a:r>
          </a:p>
          <a:p>
            <a:pPr marL="205746" lvl="1" indent="0" algn="just">
              <a:lnSpc>
                <a:spcPct val="110000"/>
              </a:lnSpc>
              <a:buNone/>
            </a:pPr>
            <a:r>
              <a:rPr lang="cs-CZ" altLang="cs-CZ" sz="6600" dirty="0"/>
              <a:t>Dotace v rámci výzvy IROP – Integrované projekty IT</a:t>
            </a:r>
          </a:p>
          <a:p>
            <a:pPr marL="205746" lvl="1" indent="0" algn="just">
              <a:lnSpc>
                <a:spcPct val="110000"/>
              </a:lnSpc>
              <a:buNone/>
            </a:pPr>
            <a:r>
              <a:rPr lang="cs-CZ" altLang="cs-CZ" sz="6600" dirty="0"/>
              <a:t>Celkové náklady 13 mil. Kč</a:t>
            </a:r>
          </a:p>
          <a:p>
            <a:pPr marL="205746" lvl="1" indent="0" algn="just">
              <a:lnSpc>
                <a:spcPct val="150000"/>
              </a:lnSpc>
              <a:buClr>
                <a:srgbClr val="92D050"/>
              </a:buClr>
            </a:pPr>
            <a:endParaRPr lang="cs-CZ" altLang="cs-CZ" sz="2057" dirty="0">
              <a:latin typeface="Georgia" panose="02040502050405020303" pitchFamily="18" charset="0"/>
            </a:endParaRPr>
          </a:p>
          <a:p>
            <a:pPr marL="205746" lvl="1" indent="0" algn="just">
              <a:lnSpc>
                <a:spcPct val="150000"/>
              </a:lnSpc>
              <a:buClr>
                <a:srgbClr val="92D050"/>
              </a:buClr>
            </a:pPr>
            <a:br>
              <a:rPr lang="cs-CZ" altLang="cs-CZ" sz="2057" dirty="0">
                <a:latin typeface="Georgia" panose="02040502050405020303" pitchFamily="18" charset="0"/>
              </a:rPr>
            </a:br>
            <a:r>
              <a:rPr lang="cs-CZ" altLang="cs-CZ" sz="2057" dirty="0">
                <a:latin typeface="Georgia" panose="02040502050405020303" pitchFamily="18" charset="0"/>
              </a:rPr>
              <a:t> </a:t>
            </a:r>
            <a:endParaRPr lang="cs-CZ" altLang="cs-CZ" sz="2057" b="1" dirty="0">
              <a:latin typeface="Georgia" panose="02040502050405020303" pitchFamily="18" charset="0"/>
            </a:endParaRPr>
          </a:p>
          <a:p>
            <a:pPr marL="0" indent="0" algn="just"/>
            <a:endParaRPr lang="cs-CZ" altLang="cs-CZ" sz="2263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marL="0" indent="0" algn="ctr"/>
            <a:endParaRPr lang="cs-CZ" altLang="cs-CZ" sz="1234" dirty="0">
              <a:latin typeface="Georgia" panose="02040502050405020303" pitchFamily="18" charset="0"/>
            </a:endParaRPr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234A7846-E619-4BCB-BF69-F9043FFCCA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6429" y="3708625"/>
            <a:ext cx="4554107" cy="31701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Zástupný obsah 2">
            <a:extLst>
              <a:ext uri="{FF2B5EF4-FFF2-40B4-BE49-F238E27FC236}">
                <a16:creationId xmlns:a16="http://schemas.microsoft.com/office/drawing/2014/main" id="{FB988616-E9E2-4F5A-B61A-6D1FC08ED01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06597" y="1604283"/>
            <a:ext cx="6776357" cy="4523830"/>
          </a:xfrm>
        </p:spPr>
      </p:pic>
      <p:sp>
        <p:nvSpPr>
          <p:cNvPr id="25603" name="Rectangle 1">
            <a:extLst>
              <a:ext uri="{FF2B5EF4-FFF2-40B4-BE49-F238E27FC236}">
                <a16:creationId xmlns:a16="http://schemas.microsoft.com/office/drawing/2014/main" id="{0D642F29-3891-4C3C-AB9A-86B18AC4ED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696821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cs-CZ" altLang="cs-CZ"/>
          </a:p>
        </p:txBody>
      </p:sp>
      <p:pic>
        <p:nvPicPr>
          <p:cNvPr id="25604" name="Obrázek 7">
            <a:extLst>
              <a:ext uri="{FF2B5EF4-FFF2-40B4-BE49-F238E27FC236}">
                <a16:creationId xmlns:a16="http://schemas.microsoft.com/office/drawing/2014/main" id="{4360C7B3-F688-4F1B-A957-8D012CA53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6149" y="96339"/>
            <a:ext cx="3022419" cy="6761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Obrázek 7">
            <a:extLst>
              <a:ext uri="{FF2B5EF4-FFF2-40B4-BE49-F238E27FC236}">
                <a16:creationId xmlns:a16="http://schemas.microsoft.com/office/drawing/2014/main" id="{67AB2733-98FF-4EB5-8E34-B65B0B3864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6559" y="1206682"/>
            <a:ext cx="4004582" cy="3229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Obrázek 2">
            <a:extLst>
              <a:ext uri="{FF2B5EF4-FFF2-40B4-BE49-F238E27FC236}">
                <a16:creationId xmlns:a16="http://schemas.microsoft.com/office/drawing/2014/main" id="{07820404-4FE1-4ACF-8141-32F1230EA6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5124" y="96339"/>
            <a:ext cx="3227342" cy="6761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Zástupný obsah 2">
            <a:extLst>
              <a:ext uri="{FF2B5EF4-FFF2-40B4-BE49-F238E27FC236}">
                <a16:creationId xmlns:a16="http://schemas.microsoft.com/office/drawing/2014/main" id="{7A1F12CC-F0FD-4EC9-AAF9-1773CF38837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06597" y="1604283"/>
            <a:ext cx="6776357" cy="4523830"/>
          </a:xfrm>
        </p:spPr>
      </p:pic>
      <p:sp>
        <p:nvSpPr>
          <p:cNvPr id="27651" name="Rectangle 1">
            <a:extLst>
              <a:ext uri="{FF2B5EF4-FFF2-40B4-BE49-F238E27FC236}">
                <a16:creationId xmlns:a16="http://schemas.microsoft.com/office/drawing/2014/main" id="{370B39A1-AE13-44C1-B1CB-73094AE982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707762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cs-CZ" altLang="cs-CZ"/>
          </a:p>
        </p:txBody>
      </p:sp>
      <p:pic>
        <p:nvPicPr>
          <p:cNvPr id="27652" name="Obrázek 4">
            <a:extLst>
              <a:ext uri="{FF2B5EF4-FFF2-40B4-BE49-F238E27FC236}">
                <a16:creationId xmlns:a16="http://schemas.microsoft.com/office/drawing/2014/main" id="{F1FDDC2D-634F-4D0F-82A6-B60DF135ED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7199" y="109810"/>
            <a:ext cx="4843054" cy="3544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Obrázek 8">
            <a:extLst>
              <a:ext uri="{FF2B5EF4-FFF2-40B4-BE49-F238E27FC236}">
                <a16:creationId xmlns:a16="http://schemas.microsoft.com/office/drawing/2014/main" id="{892797C7-59D3-4CE8-B314-01C00653A5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5044" y="4005064"/>
            <a:ext cx="5030833" cy="29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B52AED8D-5306-4BC9-9BE1-69C7133440A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25" y="109810"/>
            <a:ext cx="6880122" cy="696781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>
            <a:extLst>
              <a:ext uri="{FF2B5EF4-FFF2-40B4-BE49-F238E27FC236}">
                <a16:creationId xmlns:a16="http://schemas.microsoft.com/office/drawing/2014/main" id="{0380B25C-1512-4B63-B74E-8CF7FA311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030" y="1287508"/>
            <a:ext cx="9816737" cy="318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4937" b="1">
              <a:solidFill>
                <a:srgbClr val="269A1D"/>
              </a:solidFill>
              <a:latin typeface="Georgia" panose="02040502050405020303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4937" b="1">
              <a:solidFill>
                <a:srgbClr val="269A1D"/>
              </a:solidFill>
              <a:latin typeface="Georgia" panose="02040502050405020303" pitchFamily="18" charset="0"/>
            </a:endParaRP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B656C10A-5257-4AF7-A334-A9420E66FD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8" y="6091446"/>
            <a:ext cx="65" cy="23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1543">
              <a:solidFill>
                <a:srgbClr val="269A1D"/>
              </a:solidFill>
              <a:latin typeface="Arial" panose="020B0604020202020204" pitchFamily="34" charset="0"/>
            </a:endParaRPr>
          </a:p>
        </p:txBody>
      </p:sp>
      <p:sp>
        <p:nvSpPr>
          <p:cNvPr id="23556" name="TextovéPole 1">
            <a:extLst>
              <a:ext uri="{FF2B5EF4-FFF2-40B4-BE49-F238E27FC236}">
                <a16:creationId xmlns:a16="http://schemas.microsoft.com/office/drawing/2014/main" id="{93959A2A-26CB-4B90-86B5-783D1A2A6F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270" y="207373"/>
            <a:ext cx="29628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cs-CZ" altLang="cs-CZ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2D473F5-CBC0-4831-B29E-FB4B80966B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731" y="1169126"/>
            <a:ext cx="9816737" cy="55027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23558" name="Rectangle 1">
            <a:extLst>
              <a:ext uri="{FF2B5EF4-FFF2-40B4-BE49-F238E27FC236}">
                <a16:creationId xmlns:a16="http://schemas.microsoft.com/office/drawing/2014/main" id="{392E1323-8123-4803-9878-02F8AD46FE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6615" y="1891665"/>
            <a:ext cx="9816737" cy="4610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cs-CZ" altLang="cs-CZ" sz="2057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C22BDFA7-BF1A-4200-83F0-5DD947317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8237" y="1090749"/>
            <a:ext cx="9816737" cy="55027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Tx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algn="ctr">
              <a:buClrTx/>
              <a:defRPr/>
            </a:pPr>
            <a:endParaRPr lang="cs-CZ" altLang="cs-CZ" sz="3086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>
              <a:buClrTx/>
              <a:buFontTx/>
              <a:buNone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C7EC5627-D2BE-4EFE-A969-BC44395386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030" y="349432"/>
            <a:ext cx="9816737" cy="703761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lnSpc>
                <a:spcPct val="80000"/>
              </a:lnSpc>
              <a:buClr>
                <a:srgbClr val="92D050"/>
              </a:buClr>
              <a:defRPr/>
            </a:pPr>
            <a:r>
              <a:rPr lang="cs-CZ" sz="4114" b="1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anose="02040502050405020303" pitchFamily="18" charset="0"/>
              </a:rPr>
              <a:t> </a:t>
            </a:r>
            <a:r>
              <a:rPr lang="cs-CZ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rPr>
              <a:t>Revitalizace Zátiší 2020 - 2022</a:t>
            </a:r>
          </a:p>
          <a:p>
            <a:pPr algn="ctr">
              <a:lnSpc>
                <a:spcPct val="80000"/>
              </a:lnSpc>
              <a:buClr>
                <a:srgbClr val="92D050"/>
              </a:buClr>
              <a:defRPr/>
            </a:pPr>
            <a:endParaRPr lang="cs-CZ" sz="4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Arial" pitchFamily="34" charset="0"/>
            </a:endParaRPr>
          </a:p>
          <a:p>
            <a:pPr algn="ctr">
              <a:lnSpc>
                <a:spcPct val="80000"/>
              </a:lnSpc>
              <a:buClr>
                <a:srgbClr val="92D050"/>
              </a:buClr>
              <a:defRPr/>
            </a:pPr>
            <a:endParaRPr lang="cs-CZ" sz="4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Arial" pitchFamily="34" charset="0"/>
            </a:endParaRPr>
          </a:p>
          <a:p>
            <a:pPr algn="ctr">
              <a:spcBef>
                <a:spcPct val="0"/>
              </a:spcBef>
              <a:buClr>
                <a:srgbClr val="46E51B"/>
              </a:buClr>
              <a:buFont typeface="Wingdings" panose="05000000000000000000" pitchFamily="2" charset="2"/>
              <a:buChar char="Ø"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3" name="Zástupný symbol pro obsah 3">
            <a:extLst>
              <a:ext uri="{FF2B5EF4-FFF2-40B4-BE49-F238E27FC236}">
                <a16:creationId xmlns:a16="http://schemas.microsoft.com/office/drawing/2014/main" id="{4AF9DA0A-D1B3-4AD1-92BC-3D78F5F9B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2488" y="1053193"/>
            <a:ext cx="10583364" cy="5695406"/>
          </a:xfrm>
        </p:spPr>
        <p:txBody>
          <a:bodyPr/>
          <a:lstStyle/>
          <a:p>
            <a:pPr marL="205746" lvl="1" indent="0" algn="just">
              <a:lnSpc>
                <a:spcPct val="150000"/>
              </a:lnSpc>
              <a:buClr>
                <a:srgbClr val="92D050"/>
              </a:buClr>
            </a:pPr>
            <a:endParaRPr lang="cs-CZ" altLang="cs-CZ" sz="2057" dirty="0">
              <a:latin typeface="Georgia" panose="02040502050405020303" pitchFamily="18" charset="0"/>
            </a:endParaRPr>
          </a:p>
          <a:p>
            <a:pPr marL="0" indent="0">
              <a:lnSpc>
                <a:spcPts val="1567"/>
              </a:lnSpc>
              <a:spcBef>
                <a:spcPts val="0"/>
              </a:spcBef>
              <a:buNone/>
            </a:pPr>
            <a:br>
              <a:rPr lang="cs-CZ" altLang="cs-CZ" sz="2057" dirty="0">
                <a:latin typeface="Georgia" panose="02040502050405020303" pitchFamily="18" charset="0"/>
              </a:rPr>
            </a:br>
            <a:r>
              <a:rPr lang="cs-CZ" altLang="cs-CZ" sz="4800" dirty="0"/>
              <a:t> </a:t>
            </a:r>
            <a:endParaRPr lang="cs-CZ" altLang="cs-CZ" sz="2057" b="1" dirty="0">
              <a:latin typeface="Georgia" panose="02040502050405020303" pitchFamily="18" charset="0"/>
            </a:endParaRPr>
          </a:p>
          <a:p>
            <a:pPr marL="0" indent="0" algn="just"/>
            <a:endParaRPr lang="cs-CZ" altLang="cs-CZ" sz="2263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marL="0" indent="0" algn="ctr"/>
            <a:endParaRPr lang="cs-CZ" altLang="cs-CZ" sz="1234" dirty="0">
              <a:latin typeface="Georgia" panose="02040502050405020303" pitchFamily="18" charset="0"/>
            </a:endParaRPr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234A7846-E619-4BCB-BF69-F9043FFCCA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6429" y="3708625"/>
            <a:ext cx="4554107" cy="3170195"/>
          </a:xfrm>
          <a:prstGeom prst="rect">
            <a:avLst/>
          </a:prstGeom>
        </p:spPr>
      </p:pic>
      <p:sp>
        <p:nvSpPr>
          <p:cNvPr id="16" name="Zástupný symbol pro obsah 3">
            <a:extLst>
              <a:ext uri="{FF2B5EF4-FFF2-40B4-BE49-F238E27FC236}">
                <a16:creationId xmlns:a16="http://schemas.microsoft.com/office/drawing/2014/main" id="{6374B7A1-5A94-43D3-8598-7AE571102188}"/>
              </a:ext>
            </a:extLst>
          </p:cNvPr>
          <p:cNvSpPr txBox="1">
            <a:spLocks/>
          </p:cNvSpPr>
          <p:nvPr/>
        </p:nvSpPr>
        <p:spPr bwMode="auto">
          <a:xfrm>
            <a:off x="31463" y="1053193"/>
            <a:ext cx="12128941" cy="4320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45700" rIns="91425" bIns="45700" numCol="1" anchor="t" anchorCtr="0" compatLnSpc="1">
            <a:prstTxWarp prst="textNoShape">
              <a:avLst/>
            </a:prstTxWarp>
            <a:normAutofit/>
          </a:bodyPr>
          <a:lstStyle>
            <a:lvl1pPr marL="342900" lvl="0" indent="-257175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lvl="1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lvl="2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lvl="4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lvl="5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00300" lvl="6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lvl="7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86100" lvl="8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5746" lvl="1" indent="0" algn="just">
              <a:lnSpc>
                <a:spcPct val="150000"/>
              </a:lnSpc>
              <a:buClr>
                <a:srgbClr val="92D050"/>
              </a:buClr>
            </a:pPr>
            <a:endParaRPr lang="cs-CZ" altLang="cs-CZ" sz="2057" dirty="0">
              <a:latin typeface="Georgia" panose="02040502050405020303" pitchFamily="18" charset="0"/>
            </a:endParaRPr>
          </a:p>
          <a:p>
            <a:pPr marL="205746" lvl="1" indent="0" algn="just">
              <a:lnSpc>
                <a:spcPct val="150000"/>
              </a:lnSpc>
              <a:buClr>
                <a:srgbClr val="92D050"/>
              </a:buClr>
            </a:pPr>
            <a:br>
              <a:rPr lang="cs-CZ" altLang="cs-CZ" sz="2057" dirty="0">
                <a:latin typeface="Georgia" panose="02040502050405020303" pitchFamily="18" charset="0"/>
              </a:rPr>
            </a:br>
            <a:r>
              <a:rPr lang="cs-CZ" altLang="cs-CZ" sz="2057" dirty="0">
                <a:latin typeface="Georgia" panose="02040502050405020303" pitchFamily="18" charset="0"/>
              </a:rPr>
              <a:t> </a:t>
            </a:r>
            <a:endParaRPr lang="cs-CZ" altLang="cs-CZ" sz="2057" b="1" dirty="0">
              <a:latin typeface="Georgia" panose="02040502050405020303" pitchFamily="18" charset="0"/>
            </a:endParaRPr>
          </a:p>
          <a:p>
            <a:pPr marL="0" indent="0" algn="just"/>
            <a:endParaRPr lang="cs-CZ" altLang="cs-CZ" sz="2263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marL="0" indent="0" algn="ctr"/>
            <a:endParaRPr lang="cs-CZ" altLang="cs-CZ" sz="1234" dirty="0">
              <a:latin typeface="Georgia" panose="02040502050405020303" pitchFamily="18" charset="0"/>
            </a:endParaRPr>
          </a:p>
        </p:txBody>
      </p:sp>
      <p:sp>
        <p:nvSpPr>
          <p:cNvPr id="15" name="Zástupný symbol pro obsah 3">
            <a:extLst>
              <a:ext uri="{FF2B5EF4-FFF2-40B4-BE49-F238E27FC236}">
                <a16:creationId xmlns:a16="http://schemas.microsoft.com/office/drawing/2014/main" id="{4AF9DA0A-D1B3-4AD1-92BC-3D78F5F9B549}"/>
              </a:ext>
            </a:extLst>
          </p:cNvPr>
          <p:cNvSpPr>
            <a:spLocks noGrp="1"/>
          </p:cNvSpPr>
          <p:nvPr/>
        </p:nvSpPr>
        <p:spPr bwMode="auto">
          <a:xfrm>
            <a:off x="31529" y="1205948"/>
            <a:ext cx="12128941" cy="43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45700" rIns="91425" bIns="4570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342900" lvl="0" indent="-257175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lvl="1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lvl="2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lvl="4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lvl="5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00300" lvl="6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lvl="7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86100" lvl="8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8625" lvl="1" indent="0" algn="just">
              <a:spcBef>
                <a:spcPct val="0"/>
              </a:spcBef>
              <a:buNone/>
            </a:pPr>
            <a:r>
              <a:rPr lang="cs-CZ" altLang="cs-CZ" sz="4000" dirty="0">
                <a:cs typeface="Arial" panose="020B0604020202020204" pitchFamily="34" charset="0"/>
              </a:rPr>
              <a:t>Původních </a:t>
            </a:r>
            <a:r>
              <a:rPr lang="cs-CZ" altLang="cs-CZ" sz="4000" b="1" dirty="0">
                <a:cs typeface="Arial" panose="020B0604020202020204" pitchFamily="34" charset="0"/>
              </a:rPr>
              <a:t>23 domů s 92 byty </a:t>
            </a:r>
            <a:r>
              <a:rPr lang="cs-CZ" altLang="cs-CZ" sz="4000" dirty="0">
                <a:cs typeface="Arial" panose="020B0604020202020204" pitchFamily="34" charset="0"/>
              </a:rPr>
              <a:t>bylo zbouráno a místo nich město postavilo 18 nových domů, se  </a:t>
            </a:r>
            <a:r>
              <a:rPr lang="cs-CZ" altLang="cs-CZ" sz="4000" b="1" dirty="0">
                <a:cs typeface="Arial" panose="020B0604020202020204" pitchFamily="34" charset="0"/>
              </a:rPr>
              <a:t>179</a:t>
            </a:r>
            <a:r>
              <a:rPr lang="cs-CZ" altLang="cs-CZ" sz="4000" dirty="0">
                <a:cs typeface="Arial" panose="020B0604020202020204" pitchFamily="34" charset="0"/>
              </a:rPr>
              <a:t> bytovými jednotkami o velikostech 1+kk  a 2+kk.</a:t>
            </a:r>
            <a:br>
              <a:rPr lang="cs-CZ" altLang="cs-CZ" sz="4000" dirty="0">
                <a:cs typeface="Arial" panose="020B0604020202020204" pitchFamily="34" charset="0"/>
              </a:rPr>
            </a:br>
            <a:r>
              <a:rPr lang="cs-CZ" altLang="cs-CZ" sz="4000" dirty="0">
                <a:cs typeface="Arial" panose="020B0604020202020204" pitchFamily="34" charset="0"/>
              </a:rPr>
              <a:t>Dva bezbariérové byty o velikosti 4+kk.</a:t>
            </a:r>
          </a:p>
          <a:p>
            <a:pPr marL="428625" lvl="1" indent="0" algn="just">
              <a:spcBef>
                <a:spcPct val="0"/>
              </a:spcBef>
              <a:buNone/>
            </a:pPr>
            <a:endParaRPr lang="cs-CZ" altLang="cs-CZ" sz="4000" b="1" dirty="0"/>
          </a:p>
          <a:p>
            <a:pPr marL="428625" lvl="1" indent="0" algn="just">
              <a:spcBef>
                <a:spcPct val="0"/>
              </a:spcBef>
              <a:buNone/>
            </a:pPr>
            <a:r>
              <a:rPr lang="cs-CZ" altLang="cs-CZ" sz="4000" b="1" dirty="0"/>
              <a:t>Projekt dokončen na podzim 2022 celková investice cca 427 mil. Kč. </a:t>
            </a:r>
          </a:p>
          <a:p>
            <a:pPr marL="205746" lvl="1" indent="0" algn="just">
              <a:lnSpc>
                <a:spcPct val="150000"/>
              </a:lnSpc>
              <a:buClr>
                <a:srgbClr val="92D050"/>
              </a:buClr>
            </a:pPr>
            <a:endParaRPr lang="cs-CZ" altLang="cs-CZ" sz="2057" dirty="0">
              <a:latin typeface="Georgia" panose="02040502050405020303" pitchFamily="18" charset="0"/>
            </a:endParaRPr>
          </a:p>
          <a:p>
            <a:pPr marL="205746" lvl="1" indent="0" algn="just">
              <a:lnSpc>
                <a:spcPct val="150000"/>
              </a:lnSpc>
              <a:buClr>
                <a:srgbClr val="92D050"/>
              </a:buClr>
            </a:pPr>
            <a:br>
              <a:rPr lang="cs-CZ" altLang="cs-CZ" sz="2057" dirty="0">
                <a:latin typeface="Georgia" panose="02040502050405020303" pitchFamily="18" charset="0"/>
              </a:rPr>
            </a:br>
            <a:r>
              <a:rPr lang="cs-CZ" altLang="cs-CZ" sz="2057" dirty="0">
                <a:latin typeface="Georgia" panose="02040502050405020303" pitchFamily="18" charset="0"/>
              </a:rPr>
              <a:t> </a:t>
            </a:r>
            <a:endParaRPr lang="cs-CZ" altLang="cs-CZ" sz="2057" b="1" dirty="0">
              <a:latin typeface="Georgia" panose="02040502050405020303" pitchFamily="18" charset="0"/>
            </a:endParaRPr>
          </a:p>
          <a:p>
            <a:pPr marL="0" indent="0" algn="just"/>
            <a:endParaRPr lang="cs-CZ" altLang="cs-CZ" sz="2263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marL="0" indent="0" algn="ctr"/>
            <a:endParaRPr lang="cs-CZ" altLang="cs-CZ" sz="1234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0122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ovéPole 1">
            <a:extLst>
              <a:ext uri="{FF2B5EF4-FFF2-40B4-BE49-F238E27FC236}">
                <a16:creationId xmlns:a16="http://schemas.microsoft.com/office/drawing/2014/main" id="{6812DCD4-D9D3-4DC7-9616-C0D3B31B28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2296" y="3216729"/>
            <a:ext cx="4702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cs-CZ" altLang="cs-CZ"/>
          </a:p>
        </p:txBody>
      </p:sp>
      <p:pic>
        <p:nvPicPr>
          <p:cNvPr id="31748" name="Obrázek 4">
            <a:extLst>
              <a:ext uri="{FF2B5EF4-FFF2-40B4-BE49-F238E27FC236}">
                <a16:creationId xmlns:a16="http://schemas.microsoft.com/office/drawing/2014/main" id="{8CB9C0BA-47E7-4ABC-A693-EDDAB75121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9376" y="157571"/>
            <a:ext cx="5173521" cy="3294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Obrázek 9">
            <a:extLst>
              <a:ext uri="{FF2B5EF4-FFF2-40B4-BE49-F238E27FC236}">
                <a16:creationId xmlns:a16="http://schemas.microsoft.com/office/drawing/2014/main" id="{CEA4E99E-20C0-4BD1-A135-F84585631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191" y="3561130"/>
            <a:ext cx="5057775" cy="3172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Obrázek 2">
            <a:extLst>
              <a:ext uri="{FF2B5EF4-FFF2-40B4-BE49-F238E27FC236}">
                <a16:creationId xmlns:a16="http://schemas.microsoft.com/office/drawing/2014/main" id="{BFFEA9BB-2AD4-4F6B-B774-A21678F674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409" y="157571"/>
            <a:ext cx="5301070" cy="3264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Obrázek 4">
            <a:extLst>
              <a:ext uri="{FF2B5EF4-FFF2-40B4-BE49-F238E27FC236}">
                <a16:creationId xmlns:a16="http://schemas.microsoft.com/office/drawing/2014/main" id="{166D13F9-207A-4DEB-9C9A-47A4DC4898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5795" y="3540034"/>
            <a:ext cx="5468439" cy="3144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BA512853-C440-4115-88DE-1BB65EFBA8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6965"/>
            <a:ext cx="6096000" cy="6858000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1B569EDF-E463-4009-B2C9-71F62C77B7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6965"/>
            <a:ext cx="5946846" cy="685800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D93E4C61-AD22-4680-97AD-88997E99383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3792" y="4088531"/>
            <a:ext cx="3989703" cy="275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1412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>
            <a:extLst>
              <a:ext uri="{FF2B5EF4-FFF2-40B4-BE49-F238E27FC236}">
                <a16:creationId xmlns:a16="http://schemas.microsoft.com/office/drawing/2014/main" id="{0380B25C-1512-4B63-B74E-8CF7FA311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030" y="1287508"/>
            <a:ext cx="9816737" cy="318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4937" b="1">
              <a:solidFill>
                <a:srgbClr val="269A1D"/>
              </a:solidFill>
              <a:latin typeface="Georgia" panose="02040502050405020303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4937" b="1">
              <a:solidFill>
                <a:srgbClr val="269A1D"/>
              </a:solidFill>
              <a:latin typeface="Georgia" panose="02040502050405020303" pitchFamily="18" charset="0"/>
            </a:endParaRP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B656C10A-5257-4AF7-A334-A9420E66FD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8" y="6091446"/>
            <a:ext cx="65" cy="23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1543">
              <a:solidFill>
                <a:srgbClr val="269A1D"/>
              </a:solidFill>
              <a:latin typeface="Arial" panose="020B0604020202020204" pitchFamily="34" charset="0"/>
            </a:endParaRPr>
          </a:p>
        </p:txBody>
      </p:sp>
      <p:sp>
        <p:nvSpPr>
          <p:cNvPr id="23556" name="TextovéPole 1">
            <a:extLst>
              <a:ext uri="{FF2B5EF4-FFF2-40B4-BE49-F238E27FC236}">
                <a16:creationId xmlns:a16="http://schemas.microsoft.com/office/drawing/2014/main" id="{93959A2A-26CB-4B90-86B5-783D1A2A6F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270" y="207373"/>
            <a:ext cx="29628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cs-CZ" altLang="cs-CZ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2D473F5-CBC0-4831-B29E-FB4B80966B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731" y="1169126"/>
            <a:ext cx="9816737" cy="55027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23558" name="Rectangle 1">
            <a:extLst>
              <a:ext uri="{FF2B5EF4-FFF2-40B4-BE49-F238E27FC236}">
                <a16:creationId xmlns:a16="http://schemas.microsoft.com/office/drawing/2014/main" id="{392E1323-8123-4803-9878-02F8AD46FE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6615" y="1891665"/>
            <a:ext cx="9816737" cy="4610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cs-CZ" altLang="cs-CZ" sz="2057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C22BDFA7-BF1A-4200-83F0-5DD947317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8237" y="1090749"/>
            <a:ext cx="9816737" cy="55027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Tx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algn="ctr">
              <a:buClrTx/>
              <a:defRPr/>
            </a:pPr>
            <a:endParaRPr lang="cs-CZ" altLang="cs-CZ" sz="3086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>
              <a:buClrTx/>
              <a:buFontTx/>
              <a:buNone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C7EC5627-D2BE-4EFE-A969-BC44395386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030" y="349432"/>
            <a:ext cx="9816737" cy="703761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lnSpc>
                <a:spcPct val="80000"/>
              </a:lnSpc>
              <a:buClr>
                <a:srgbClr val="92D050"/>
              </a:buClr>
              <a:defRPr/>
            </a:pPr>
            <a:r>
              <a:rPr lang="cs-CZ" sz="4114" b="1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anose="02040502050405020303" pitchFamily="18" charset="0"/>
              </a:rPr>
              <a:t> </a:t>
            </a:r>
            <a:r>
              <a:rPr lang="cs-CZ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rPr>
              <a:t>Přestavba ubytovny na byty 2022</a:t>
            </a:r>
          </a:p>
          <a:p>
            <a:pPr algn="ctr">
              <a:lnSpc>
                <a:spcPct val="80000"/>
              </a:lnSpc>
              <a:buClr>
                <a:srgbClr val="92D050"/>
              </a:buClr>
              <a:defRPr/>
            </a:pPr>
            <a:endParaRPr lang="cs-CZ" sz="4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Arial" pitchFamily="34" charset="0"/>
            </a:endParaRPr>
          </a:p>
          <a:p>
            <a:pPr algn="ctr">
              <a:lnSpc>
                <a:spcPct val="80000"/>
              </a:lnSpc>
              <a:buClr>
                <a:srgbClr val="92D050"/>
              </a:buClr>
              <a:defRPr/>
            </a:pPr>
            <a:endParaRPr lang="cs-CZ" sz="4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Arial" pitchFamily="34" charset="0"/>
            </a:endParaRPr>
          </a:p>
          <a:p>
            <a:pPr algn="ctr">
              <a:spcBef>
                <a:spcPct val="0"/>
              </a:spcBef>
              <a:buClr>
                <a:srgbClr val="46E51B"/>
              </a:buClr>
              <a:buFont typeface="Wingdings" panose="05000000000000000000" pitchFamily="2" charset="2"/>
              <a:buChar char="Ø"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3" name="Zástupný symbol pro obsah 3">
            <a:extLst>
              <a:ext uri="{FF2B5EF4-FFF2-40B4-BE49-F238E27FC236}">
                <a16:creationId xmlns:a16="http://schemas.microsoft.com/office/drawing/2014/main" id="{4AF9DA0A-D1B3-4AD1-92BC-3D78F5F9B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2488" y="1053193"/>
            <a:ext cx="10583364" cy="5695406"/>
          </a:xfrm>
        </p:spPr>
        <p:txBody>
          <a:bodyPr/>
          <a:lstStyle/>
          <a:p>
            <a:pPr marL="205746" lvl="1" indent="0" algn="just">
              <a:lnSpc>
                <a:spcPct val="150000"/>
              </a:lnSpc>
              <a:buClr>
                <a:srgbClr val="92D050"/>
              </a:buClr>
            </a:pPr>
            <a:endParaRPr lang="cs-CZ" altLang="cs-CZ" sz="2057" dirty="0">
              <a:latin typeface="Georgia" panose="02040502050405020303" pitchFamily="18" charset="0"/>
            </a:endParaRPr>
          </a:p>
          <a:p>
            <a:pPr marL="0" indent="0">
              <a:lnSpc>
                <a:spcPts val="1567"/>
              </a:lnSpc>
              <a:spcBef>
                <a:spcPts val="0"/>
              </a:spcBef>
              <a:buNone/>
            </a:pPr>
            <a:br>
              <a:rPr lang="cs-CZ" altLang="cs-CZ" sz="2057" dirty="0">
                <a:latin typeface="Georgia" panose="02040502050405020303" pitchFamily="18" charset="0"/>
              </a:rPr>
            </a:br>
            <a:r>
              <a:rPr lang="cs-CZ" altLang="cs-CZ" sz="4800" dirty="0"/>
              <a:t> </a:t>
            </a:r>
            <a:endParaRPr lang="cs-CZ" altLang="cs-CZ" sz="2057" b="1" dirty="0">
              <a:latin typeface="Georgia" panose="02040502050405020303" pitchFamily="18" charset="0"/>
            </a:endParaRPr>
          </a:p>
          <a:p>
            <a:pPr marL="0" indent="0" algn="just"/>
            <a:endParaRPr lang="cs-CZ" altLang="cs-CZ" sz="2263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marL="0" indent="0" algn="ctr"/>
            <a:endParaRPr lang="cs-CZ" altLang="cs-CZ" sz="1234" dirty="0">
              <a:latin typeface="Georgia" panose="02040502050405020303" pitchFamily="18" charset="0"/>
            </a:endParaRPr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234A7846-E619-4BCB-BF69-F9043FFCCA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6429" y="3708625"/>
            <a:ext cx="4554107" cy="3170195"/>
          </a:xfrm>
          <a:prstGeom prst="rect">
            <a:avLst/>
          </a:prstGeom>
        </p:spPr>
      </p:pic>
      <p:sp>
        <p:nvSpPr>
          <p:cNvPr id="16" name="Zástupný symbol pro obsah 3">
            <a:extLst>
              <a:ext uri="{FF2B5EF4-FFF2-40B4-BE49-F238E27FC236}">
                <a16:creationId xmlns:a16="http://schemas.microsoft.com/office/drawing/2014/main" id="{6374B7A1-5A94-43D3-8598-7AE571102188}"/>
              </a:ext>
            </a:extLst>
          </p:cNvPr>
          <p:cNvSpPr txBox="1">
            <a:spLocks/>
          </p:cNvSpPr>
          <p:nvPr/>
        </p:nvSpPr>
        <p:spPr bwMode="auto">
          <a:xfrm>
            <a:off x="31463" y="1053193"/>
            <a:ext cx="12128941" cy="4320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45700" rIns="91425" bIns="45700" numCol="1" anchor="t" anchorCtr="0" compatLnSpc="1">
            <a:prstTxWarp prst="textNoShape">
              <a:avLst/>
            </a:prstTxWarp>
            <a:normAutofit/>
          </a:bodyPr>
          <a:lstStyle>
            <a:lvl1pPr marL="342900" lvl="0" indent="-257175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lvl="1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lvl="2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lvl="4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lvl="5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00300" lvl="6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lvl="7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86100" lvl="8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5746" lvl="1" indent="0" algn="just">
              <a:lnSpc>
                <a:spcPct val="150000"/>
              </a:lnSpc>
              <a:buClr>
                <a:srgbClr val="92D050"/>
              </a:buClr>
            </a:pPr>
            <a:endParaRPr lang="cs-CZ" altLang="cs-CZ" sz="2057" dirty="0">
              <a:latin typeface="Georgia" panose="02040502050405020303" pitchFamily="18" charset="0"/>
            </a:endParaRPr>
          </a:p>
          <a:p>
            <a:pPr marL="205746" lvl="1" indent="0" algn="just">
              <a:lnSpc>
                <a:spcPct val="150000"/>
              </a:lnSpc>
              <a:buClr>
                <a:srgbClr val="92D050"/>
              </a:buClr>
            </a:pPr>
            <a:br>
              <a:rPr lang="cs-CZ" altLang="cs-CZ" sz="2057" dirty="0">
                <a:latin typeface="Georgia" panose="02040502050405020303" pitchFamily="18" charset="0"/>
              </a:rPr>
            </a:br>
            <a:r>
              <a:rPr lang="cs-CZ" altLang="cs-CZ" sz="2057" dirty="0">
                <a:latin typeface="Georgia" panose="02040502050405020303" pitchFamily="18" charset="0"/>
              </a:rPr>
              <a:t> </a:t>
            </a:r>
            <a:endParaRPr lang="cs-CZ" altLang="cs-CZ" sz="2057" b="1" dirty="0">
              <a:latin typeface="Georgia" panose="02040502050405020303" pitchFamily="18" charset="0"/>
            </a:endParaRPr>
          </a:p>
          <a:p>
            <a:pPr marL="0" indent="0" algn="just"/>
            <a:endParaRPr lang="cs-CZ" altLang="cs-CZ" sz="2263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marL="0" indent="0" algn="ctr"/>
            <a:endParaRPr lang="cs-CZ" altLang="cs-CZ" sz="1234" dirty="0">
              <a:latin typeface="Georgia" panose="02040502050405020303" pitchFamily="18" charset="0"/>
            </a:endParaRPr>
          </a:p>
        </p:txBody>
      </p:sp>
      <p:sp>
        <p:nvSpPr>
          <p:cNvPr id="15" name="Zástupný symbol pro obsah 3">
            <a:extLst>
              <a:ext uri="{FF2B5EF4-FFF2-40B4-BE49-F238E27FC236}">
                <a16:creationId xmlns:a16="http://schemas.microsoft.com/office/drawing/2014/main" id="{4AF9DA0A-D1B3-4AD1-92BC-3D78F5F9B549}"/>
              </a:ext>
            </a:extLst>
          </p:cNvPr>
          <p:cNvSpPr>
            <a:spLocks noGrp="1"/>
          </p:cNvSpPr>
          <p:nvPr/>
        </p:nvSpPr>
        <p:spPr bwMode="auto">
          <a:xfrm>
            <a:off x="31463" y="1756954"/>
            <a:ext cx="12128941" cy="4320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45700" rIns="91425" bIns="45700" numCol="1" anchor="t" anchorCtr="0" compatLnSpc="1">
            <a:prstTxWarp prst="textNoShape">
              <a:avLst/>
            </a:prstTxWarp>
            <a:normAutofit/>
          </a:bodyPr>
          <a:lstStyle>
            <a:lvl1pPr marL="342900" lvl="0" indent="-257175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lvl="1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lvl="2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lvl="4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lvl="5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00300" lvl="6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lvl="7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86100" lvl="8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8625" lvl="1" indent="0" algn="just">
              <a:spcBef>
                <a:spcPct val="0"/>
              </a:spcBef>
              <a:buNone/>
            </a:pPr>
            <a:r>
              <a:rPr lang="cs-CZ" altLang="cs-CZ" sz="3600" dirty="0">
                <a:cs typeface="Arial" panose="020B0604020202020204" pitchFamily="34" charset="0"/>
              </a:rPr>
              <a:t>Původní ubytovna přestavěna na 14 bytů o dispozici 1+kk, 2+1, 3+1.</a:t>
            </a:r>
            <a:endParaRPr lang="cs-CZ" altLang="cs-CZ" sz="3600" b="1" dirty="0"/>
          </a:p>
          <a:p>
            <a:pPr marL="428625" lvl="1" indent="0" algn="just">
              <a:spcBef>
                <a:spcPct val="0"/>
              </a:spcBef>
              <a:buNone/>
            </a:pPr>
            <a:endParaRPr lang="cs-CZ" altLang="cs-CZ" sz="3600" b="1" dirty="0"/>
          </a:p>
          <a:p>
            <a:pPr marL="428625" lvl="1" indent="0" algn="just">
              <a:spcBef>
                <a:spcPct val="0"/>
              </a:spcBef>
              <a:buNone/>
            </a:pPr>
            <a:r>
              <a:rPr lang="cs-CZ" altLang="cs-CZ" sz="3600" b="1" dirty="0"/>
              <a:t>Projekt dokončen na podzim 2022 celková investice cca 19,4 mil. Kč. </a:t>
            </a:r>
          </a:p>
          <a:p>
            <a:pPr marL="205746" lvl="1" indent="0" algn="just">
              <a:lnSpc>
                <a:spcPct val="150000"/>
              </a:lnSpc>
              <a:buClr>
                <a:srgbClr val="92D050"/>
              </a:buClr>
            </a:pPr>
            <a:endParaRPr lang="cs-CZ" altLang="cs-CZ" sz="2057" dirty="0">
              <a:latin typeface="Georgia" panose="02040502050405020303" pitchFamily="18" charset="0"/>
            </a:endParaRPr>
          </a:p>
          <a:p>
            <a:pPr marL="205746" lvl="1" indent="0" algn="just">
              <a:lnSpc>
                <a:spcPct val="150000"/>
              </a:lnSpc>
              <a:buClr>
                <a:srgbClr val="92D050"/>
              </a:buClr>
            </a:pPr>
            <a:br>
              <a:rPr lang="cs-CZ" altLang="cs-CZ" sz="2057" dirty="0">
                <a:latin typeface="Georgia" panose="02040502050405020303" pitchFamily="18" charset="0"/>
              </a:rPr>
            </a:br>
            <a:r>
              <a:rPr lang="cs-CZ" altLang="cs-CZ" sz="2057" dirty="0">
                <a:latin typeface="Georgia" panose="02040502050405020303" pitchFamily="18" charset="0"/>
              </a:rPr>
              <a:t> </a:t>
            </a:r>
            <a:endParaRPr lang="cs-CZ" altLang="cs-CZ" sz="2057" b="1" dirty="0">
              <a:latin typeface="Georgia" panose="02040502050405020303" pitchFamily="18" charset="0"/>
            </a:endParaRPr>
          </a:p>
          <a:p>
            <a:pPr marL="0" indent="0" algn="just"/>
            <a:endParaRPr lang="cs-CZ" altLang="cs-CZ" sz="2263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marL="0" indent="0" algn="ctr"/>
            <a:endParaRPr lang="cs-CZ" altLang="cs-CZ" sz="1234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851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ovéPole 1">
            <a:extLst>
              <a:ext uri="{FF2B5EF4-FFF2-40B4-BE49-F238E27FC236}">
                <a16:creationId xmlns:a16="http://schemas.microsoft.com/office/drawing/2014/main" id="{6812DCD4-D9D3-4DC7-9616-C0D3B31B28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2296" y="3216729"/>
            <a:ext cx="4702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cs-CZ" alt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3BCC641-5CA1-46C4-8A3C-370A5F6EDA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2296" y="116632"/>
            <a:ext cx="6224589" cy="486916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45BC373F-8715-43B4-B1E3-C34194951E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80142"/>
            <a:ext cx="5040560" cy="2479122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1B227D3B-11FC-42AA-B8F7-752433166C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376" y="2996952"/>
            <a:ext cx="5188024" cy="337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2925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>
            <a:extLst>
              <a:ext uri="{FF2B5EF4-FFF2-40B4-BE49-F238E27FC236}">
                <a16:creationId xmlns:a16="http://schemas.microsoft.com/office/drawing/2014/main" id="{0380B25C-1512-4B63-B74E-8CF7FA311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030" y="1287508"/>
            <a:ext cx="9816737" cy="318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4937" b="1">
              <a:solidFill>
                <a:srgbClr val="269A1D"/>
              </a:solidFill>
              <a:latin typeface="Georgia" panose="02040502050405020303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4937" b="1">
              <a:solidFill>
                <a:srgbClr val="269A1D"/>
              </a:solidFill>
              <a:latin typeface="Georgia" panose="02040502050405020303" pitchFamily="18" charset="0"/>
            </a:endParaRP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B656C10A-5257-4AF7-A334-A9420E66FD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8" y="6091446"/>
            <a:ext cx="65" cy="23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1543">
              <a:solidFill>
                <a:srgbClr val="269A1D"/>
              </a:solidFill>
              <a:latin typeface="Arial" panose="020B0604020202020204" pitchFamily="34" charset="0"/>
            </a:endParaRPr>
          </a:p>
        </p:txBody>
      </p:sp>
      <p:sp>
        <p:nvSpPr>
          <p:cNvPr id="23556" name="TextovéPole 1">
            <a:extLst>
              <a:ext uri="{FF2B5EF4-FFF2-40B4-BE49-F238E27FC236}">
                <a16:creationId xmlns:a16="http://schemas.microsoft.com/office/drawing/2014/main" id="{93959A2A-26CB-4B90-86B5-783D1A2A6F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270" y="207373"/>
            <a:ext cx="29628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cs-CZ" altLang="cs-CZ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2D473F5-CBC0-4831-B29E-FB4B80966B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731" y="1169126"/>
            <a:ext cx="9816737" cy="55027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23558" name="Rectangle 1">
            <a:extLst>
              <a:ext uri="{FF2B5EF4-FFF2-40B4-BE49-F238E27FC236}">
                <a16:creationId xmlns:a16="http://schemas.microsoft.com/office/drawing/2014/main" id="{392E1323-8123-4803-9878-02F8AD46FE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6615" y="1891665"/>
            <a:ext cx="9816737" cy="4610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cs-CZ" altLang="cs-CZ" sz="2057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C22BDFA7-BF1A-4200-83F0-5DD947317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8237" y="1090749"/>
            <a:ext cx="9816737" cy="55027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Tx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algn="ctr">
              <a:buClrTx/>
              <a:defRPr/>
            </a:pPr>
            <a:endParaRPr lang="cs-CZ" altLang="cs-CZ" sz="3086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>
              <a:buClrTx/>
              <a:buFontTx/>
              <a:buNone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C7EC5627-D2BE-4EFE-A969-BC44395386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030" y="349432"/>
            <a:ext cx="10327822" cy="703761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lnSpc>
                <a:spcPct val="80000"/>
              </a:lnSpc>
              <a:buClr>
                <a:srgbClr val="92D050"/>
              </a:buClr>
              <a:defRPr/>
            </a:pPr>
            <a:r>
              <a:rPr lang="cs-CZ" sz="4114" b="1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anose="02040502050405020303" pitchFamily="18" charset="0"/>
              </a:rPr>
              <a:t> </a:t>
            </a:r>
            <a:r>
              <a:rPr lang="cs-CZ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rPr>
              <a:t>Pozemky na výstavbu městského bydlení</a:t>
            </a:r>
          </a:p>
          <a:p>
            <a:pPr algn="ctr">
              <a:lnSpc>
                <a:spcPct val="80000"/>
              </a:lnSpc>
              <a:buClr>
                <a:srgbClr val="92D050"/>
              </a:buClr>
              <a:defRPr/>
            </a:pPr>
            <a:endParaRPr lang="cs-CZ" sz="4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Arial" pitchFamily="34" charset="0"/>
            </a:endParaRPr>
          </a:p>
          <a:p>
            <a:pPr algn="ctr">
              <a:lnSpc>
                <a:spcPct val="80000"/>
              </a:lnSpc>
              <a:buClr>
                <a:srgbClr val="92D050"/>
              </a:buClr>
              <a:defRPr/>
            </a:pPr>
            <a:endParaRPr lang="cs-CZ" sz="4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Arial" pitchFamily="34" charset="0"/>
            </a:endParaRPr>
          </a:p>
          <a:p>
            <a:pPr algn="ctr">
              <a:spcBef>
                <a:spcPct val="0"/>
              </a:spcBef>
              <a:buClr>
                <a:srgbClr val="46E51B"/>
              </a:buClr>
              <a:buFont typeface="Wingdings" panose="05000000000000000000" pitchFamily="2" charset="2"/>
              <a:buChar char="Ø"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3" name="Zástupný symbol pro obsah 3">
            <a:extLst>
              <a:ext uri="{FF2B5EF4-FFF2-40B4-BE49-F238E27FC236}">
                <a16:creationId xmlns:a16="http://schemas.microsoft.com/office/drawing/2014/main" id="{4AF9DA0A-D1B3-4AD1-92BC-3D78F5F9B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2488" y="1053193"/>
            <a:ext cx="10583364" cy="5695406"/>
          </a:xfrm>
        </p:spPr>
        <p:txBody>
          <a:bodyPr/>
          <a:lstStyle/>
          <a:p>
            <a:pPr marL="205746" lvl="1" indent="0" algn="just">
              <a:lnSpc>
                <a:spcPct val="150000"/>
              </a:lnSpc>
              <a:buClr>
                <a:srgbClr val="92D050"/>
              </a:buClr>
            </a:pPr>
            <a:endParaRPr lang="cs-CZ" altLang="cs-CZ" sz="2057" dirty="0">
              <a:latin typeface="Georgia" panose="02040502050405020303" pitchFamily="18" charset="0"/>
            </a:endParaRPr>
          </a:p>
          <a:p>
            <a:pPr marL="0" indent="0">
              <a:lnSpc>
                <a:spcPts val="1567"/>
              </a:lnSpc>
              <a:spcBef>
                <a:spcPts val="0"/>
              </a:spcBef>
              <a:buNone/>
            </a:pPr>
            <a:br>
              <a:rPr lang="cs-CZ" altLang="cs-CZ" sz="2057" dirty="0">
                <a:latin typeface="Georgia" panose="02040502050405020303" pitchFamily="18" charset="0"/>
              </a:rPr>
            </a:br>
            <a:r>
              <a:rPr lang="cs-CZ" altLang="cs-CZ" sz="4800" dirty="0"/>
              <a:t> </a:t>
            </a:r>
            <a:endParaRPr lang="cs-CZ" altLang="cs-CZ" sz="2057" b="1" dirty="0">
              <a:latin typeface="Georgia" panose="02040502050405020303" pitchFamily="18" charset="0"/>
            </a:endParaRPr>
          </a:p>
          <a:p>
            <a:pPr marL="0" indent="0" algn="just"/>
            <a:endParaRPr lang="cs-CZ" altLang="cs-CZ" sz="2263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marL="0" indent="0" algn="ctr"/>
            <a:endParaRPr lang="cs-CZ" altLang="cs-CZ" sz="1234" dirty="0">
              <a:latin typeface="Georgia" panose="02040502050405020303" pitchFamily="18" charset="0"/>
            </a:endParaRPr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234A7846-E619-4BCB-BF69-F9043FFCCA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6429" y="3708625"/>
            <a:ext cx="4554107" cy="3170195"/>
          </a:xfrm>
          <a:prstGeom prst="rect">
            <a:avLst/>
          </a:prstGeom>
        </p:spPr>
      </p:pic>
      <p:sp>
        <p:nvSpPr>
          <p:cNvPr id="16" name="Zástupný symbol pro obsah 3">
            <a:extLst>
              <a:ext uri="{FF2B5EF4-FFF2-40B4-BE49-F238E27FC236}">
                <a16:creationId xmlns:a16="http://schemas.microsoft.com/office/drawing/2014/main" id="{6374B7A1-5A94-43D3-8598-7AE571102188}"/>
              </a:ext>
            </a:extLst>
          </p:cNvPr>
          <p:cNvSpPr txBox="1">
            <a:spLocks/>
          </p:cNvSpPr>
          <p:nvPr/>
        </p:nvSpPr>
        <p:spPr bwMode="auto">
          <a:xfrm>
            <a:off x="31463" y="1053193"/>
            <a:ext cx="12128941" cy="4320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45700" rIns="91425" bIns="45700" numCol="1" anchor="t" anchorCtr="0" compatLnSpc="1">
            <a:prstTxWarp prst="textNoShape">
              <a:avLst/>
            </a:prstTxWarp>
            <a:normAutofit/>
          </a:bodyPr>
          <a:lstStyle>
            <a:lvl1pPr marL="342900" lvl="0" indent="-257175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lvl="1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lvl="2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lvl="4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lvl="5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00300" lvl="6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lvl="7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86100" lvl="8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5746" lvl="1" indent="0" algn="just">
              <a:lnSpc>
                <a:spcPct val="150000"/>
              </a:lnSpc>
              <a:buClr>
                <a:srgbClr val="92D050"/>
              </a:buClr>
            </a:pPr>
            <a:endParaRPr lang="cs-CZ" altLang="cs-CZ" sz="2057" dirty="0">
              <a:latin typeface="Georgia" panose="02040502050405020303" pitchFamily="18" charset="0"/>
            </a:endParaRPr>
          </a:p>
          <a:p>
            <a:pPr marL="205746" lvl="1" indent="0" algn="just">
              <a:lnSpc>
                <a:spcPct val="150000"/>
              </a:lnSpc>
              <a:buClr>
                <a:srgbClr val="92D050"/>
              </a:buClr>
            </a:pPr>
            <a:br>
              <a:rPr lang="cs-CZ" altLang="cs-CZ" sz="2057" dirty="0">
                <a:latin typeface="Georgia" panose="02040502050405020303" pitchFamily="18" charset="0"/>
              </a:rPr>
            </a:br>
            <a:r>
              <a:rPr lang="cs-CZ" altLang="cs-CZ" sz="2057" dirty="0">
                <a:latin typeface="Georgia" panose="02040502050405020303" pitchFamily="18" charset="0"/>
              </a:rPr>
              <a:t> </a:t>
            </a:r>
            <a:endParaRPr lang="cs-CZ" altLang="cs-CZ" sz="2057" b="1" dirty="0">
              <a:latin typeface="Georgia" panose="02040502050405020303" pitchFamily="18" charset="0"/>
            </a:endParaRPr>
          </a:p>
          <a:p>
            <a:pPr marL="0" indent="0" algn="just"/>
            <a:endParaRPr lang="cs-CZ" altLang="cs-CZ" sz="2263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marL="0" indent="0" algn="ctr"/>
            <a:endParaRPr lang="cs-CZ" altLang="cs-CZ" sz="1234" dirty="0">
              <a:latin typeface="Georgia" panose="02040502050405020303" pitchFamily="18" charset="0"/>
            </a:endParaRPr>
          </a:p>
        </p:txBody>
      </p:sp>
      <p:sp>
        <p:nvSpPr>
          <p:cNvPr id="15" name="Zástupný symbol pro obsah 3">
            <a:extLst>
              <a:ext uri="{FF2B5EF4-FFF2-40B4-BE49-F238E27FC236}">
                <a16:creationId xmlns:a16="http://schemas.microsoft.com/office/drawing/2014/main" id="{4AF9DA0A-D1B3-4AD1-92BC-3D78F5F9B549}"/>
              </a:ext>
            </a:extLst>
          </p:cNvPr>
          <p:cNvSpPr>
            <a:spLocks noGrp="1"/>
          </p:cNvSpPr>
          <p:nvPr/>
        </p:nvSpPr>
        <p:spPr bwMode="auto">
          <a:xfrm>
            <a:off x="0" y="1262053"/>
            <a:ext cx="12128941" cy="4699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45700" rIns="91425" bIns="45700" numCol="1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342900" lvl="0" indent="-257175" algn="l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lvl="1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lvl="2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lvl="4" indent="-257175" algn="l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lvl="5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00300" lvl="6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lvl="7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86100" lvl="8" indent="-257175" algn="l" defTabSz="914400" rtl="0" eaLnBrk="1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8625" lvl="1" indent="0" algn="just">
              <a:spcBef>
                <a:spcPct val="0"/>
              </a:spcBef>
              <a:buNone/>
            </a:pPr>
            <a:r>
              <a:rPr lang="cs-CZ" sz="4800" dirty="0">
                <a:cs typeface="Arial" panose="020B0604020202020204" pitchFamily="34" charset="0"/>
              </a:rPr>
              <a:t>Rada města Plzně schválila v období leden-září 2022 lokality, na kterých by bylo možné zahájit výstavbu bytových domů pro vybrané cílové skupiny obyvatel města Plzně. </a:t>
            </a:r>
          </a:p>
          <a:p>
            <a:pPr marL="428625" lvl="1" indent="0" algn="just">
              <a:spcBef>
                <a:spcPct val="0"/>
              </a:spcBef>
              <a:buNone/>
            </a:pPr>
            <a:endParaRPr lang="cs-CZ" sz="4800" dirty="0">
              <a:cs typeface="Arial" panose="020B0604020202020204" pitchFamily="34" charset="0"/>
            </a:endParaRPr>
          </a:p>
          <a:p>
            <a:pPr marL="428625" lvl="1" indent="0" algn="just">
              <a:spcBef>
                <a:spcPct val="0"/>
              </a:spcBef>
              <a:buNone/>
            </a:pPr>
            <a:r>
              <a:rPr lang="cs-CZ" sz="4800" dirty="0">
                <a:cs typeface="Arial" panose="020B0604020202020204" pitchFamily="34" charset="0"/>
              </a:rPr>
              <a:t>Vzniknout by tak mohlo až 400 nových bytů.</a:t>
            </a:r>
          </a:p>
          <a:p>
            <a:pPr marL="428625" lvl="1" indent="0" algn="just">
              <a:spcBef>
                <a:spcPct val="0"/>
              </a:spcBef>
              <a:buNone/>
            </a:pPr>
            <a:endParaRPr lang="cs-CZ" sz="4800" dirty="0">
              <a:cs typeface="Arial" panose="020B0604020202020204" pitchFamily="34" charset="0"/>
            </a:endParaRPr>
          </a:p>
          <a:p>
            <a:pPr marL="428625" lvl="1" indent="0" algn="just">
              <a:spcBef>
                <a:spcPct val="0"/>
              </a:spcBef>
              <a:buNone/>
            </a:pPr>
            <a:r>
              <a:rPr lang="cs-CZ" sz="4800" dirty="0">
                <a:cs typeface="Arial" panose="020B0604020202020204" pitchFamily="34" charset="0"/>
              </a:rPr>
              <a:t>Město Plzeň chce </a:t>
            </a:r>
            <a:r>
              <a:rPr lang="cs-CZ" sz="4800" b="1" dirty="0">
                <a:cs typeface="Arial" panose="020B0604020202020204" pitchFamily="34" charset="0"/>
              </a:rPr>
              <a:t>primárně stavět byty pro mladé rodiny o dispozicích 2+1 a 3+1 (cca 70 m2). </a:t>
            </a:r>
          </a:p>
          <a:p>
            <a:pPr marL="428625" lvl="1" indent="0" algn="just">
              <a:spcBef>
                <a:spcPct val="0"/>
              </a:spcBef>
              <a:buNone/>
            </a:pPr>
            <a:endParaRPr lang="cs-CZ" sz="4800" dirty="0">
              <a:cs typeface="Arial" panose="020B0604020202020204" pitchFamily="34" charset="0"/>
            </a:endParaRPr>
          </a:p>
          <a:p>
            <a:pPr marL="428625" lvl="1" indent="0" algn="just">
              <a:spcBef>
                <a:spcPct val="0"/>
              </a:spcBef>
              <a:buNone/>
            </a:pPr>
            <a:r>
              <a:rPr lang="cs-CZ" sz="4800" dirty="0">
                <a:cs typeface="Arial" panose="020B0604020202020204" pitchFamily="34" charset="0"/>
              </a:rPr>
              <a:t>Předpokládá se výstavba domů s výtahy a byty s balkony či lodžiemi. Poměr obyvatel bytů by měl být 80 % mladí a mladé rodiny ku 20 % bytů pro seniory. </a:t>
            </a:r>
            <a:br>
              <a:rPr lang="cs-CZ" altLang="cs-CZ" sz="2057" dirty="0">
                <a:latin typeface="Georgia" panose="02040502050405020303" pitchFamily="18" charset="0"/>
              </a:rPr>
            </a:br>
            <a:r>
              <a:rPr lang="cs-CZ" altLang="cs-CZ" sz="2057" dirty="0">
                <a:latin typeface="Georgia" panose="02040502050405020303" pitchFamily="18" charset="0"/>
              </a:rPr>
              <a:t> </a:t>
            </a:r>
            <a:endParaRPr lang="cs-CZ" altLang="cs-CZ" sz="2057" b="1" dirty="0">
              <a:latin typeface="Georgia" panose="02040502050405020303" pitchFamily="18" charset="0"/>
            </a:endParaRPr>
          </a:p>
          <a:p>
            <a:pPr marL="0" indent="0" algn="just"/>
            <a:endParaRPr lang="cs-CZ" altLang="cs-CZ" sz="2263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marL="0" indent="0" algn="ctr"/>
            <a:endParaRPr lang="cs-CZ" altLang="cs-CZ" sz="1234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4674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>
            <a:extLst>
              <a:ext uri="{FF2B5EF4-FFF2-40B4-BE49-F238E27FC236}">
                <a16:creationId xmlns:a16="http://schemas.microsoft.com/office/drawing/2014/main" id="{0C52CBB8-83DE-4196-BAD6-C249CC1BD41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0" y="845861"/>
            <a:ext cx="11377264" cy="4815387"/>
          </a:xfrm>
        </p:spPr>
        <p:txBody>
          <a:bodyPr anchor="t"/>
          <a:lstStyle/>
          <a:p>
            <a:pPr marL="457200" lvl="1" indent="0" algn="just">
              <a:spcBef>
                <a:spcPct val="0"/>
              </a:spcBef>
              <a:buClr>
                <a:srgbClr val="46E51B"/>
              </a:buClr>
              <a:buNone/>
            </a:pPr>
            <a:r>
              <a:rPr lang="cs-CZ" altLang="cs-CZ" dirty="0">
                <a:cs typeface="Arial" panose="020B0604020202020204" pitchFamily="34" charset="0"/>
              </a:rPr>
              <a:t>Celkový počet obydlených bytů v Plzni je </a:t>
            </a:r>
            <a:r>
              <a:rPr lang="cs-CZ" altLang="cs-CZ" b="1" dirty="0">
                <a:cs typeface="Arial" panose="020B0604020202020204" pitchFamily="34" charset="0"/>
              </a:rPr>
              <a:t>81 917</a:t>
            </a:r>
            <a:r>
              <a:rPr lang="cs-CZ" altLang="cs-CZ" dirty="0">
                <a:cs typeface="Arial" panose="020B0604020202020204" pitchFamily="34" charset="0"/>
              </a:rPr>
              <a:t>, ve vlastnictví města je cca </a:t>
            </a:r>
            <a:r>
              <a:rPr lang="cs-CZ" altLang="cs-CZ" b="1" dirty="0">
                <a:cs typeface="Arial" panose="020B0604020202020204" pitchFamily="34" charset="0"/>
              </a:rPr>
              <a:t>2 614 </a:t>
            </a:r>
            <a:r>
              <a:rPr lang="cs-CZ" altLang="cs-CZ" dirty="0">
                <a:cs typeface="Arial" panose="020B0604020202020204" pitchFamily="34" charset="0"/>
              </a:rPr>
              <a:t>bytů, z toho:</a:t>
            </a:r>
          </a:p>
          <a:p>
            <a:pPr lvl="1" algn="just">
              <a:spcBef>
                <a:spcPct val="0"/>
              </a:spcBef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cs-CZ" altLang="cs-CZ" b="1" dirty="0">
                <a:solidFill>
                  <a:srgbClr val="2AA727"/>
                </a:solidFill>
                <a:cs typeface="Arial" panose="020B0604020202020204" pitchFamily="34" charset="0"/>
              </a:rPr>
              <a:t> </a:t>
            </a:r>
            <a:r>
              <a:rPr lang="cs-CZ" altLang="cs-CZ" b="1" dirty="0">
                <a:cs typeface="Arial" panose="020B0604020202020204" pitchFamily="34" charset="0"/>
              </a:rPr>
              <a:t>575</a:t>
            </a:r>
            <a:r>
              <a:rPr lang="cs-CZ" altLang="cs-CZ" dirty="0">
                <a:cs typeface="Arial" panose="020B0604020202020204" pitchFamily="34" charset="0"/>
              </a:rPr>
              <a:t> bytů pro osoby starší 65 let a invalidní důchodce</a:t>
            </a:r>
          </a:p>
          <a:p>
            <a:pPr lvl="1" algn="just">
              <a:spcBef>
                <a:spcPct val="0"/>
              </a:spcBef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cs-CZ" altLang="cs-CZ" b="1" dirty="0">
                <a:cs typeface="Arial" panose="020B0604020202020204" pitchFamily="34" charset="0"/>
              </a:rPr>
              <a:t> 103 </a:t>
            </a:r>
            <a:r>
              <a:rPr lang="cs-CZ" altLang="cs-CZ" dirty="0">
                <a:cs typeface="Arial" panose="020B0604020202020204" pitchFamily="34" charset="0"/>
              </a:rPr>
              <a:t>bezbariérových bytů</a:t>
            </a:r>
          </a:p>
          <a:p>
            <a:pPr lvl="1" algn="just">
              <a:spcBef>
                <a:spcPct val="0"/>
              </a:spcBef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cs-CZ" altLang="cs-CZ" b="1" dirty="0">
                <a:cs typeface="Arial" panose="020B0604020202020204" pitchFamily="34" charset="0"/>
              </a:rPr>
              <a:t> 8</a:t>
            </a:r>
            <a:r>
              <a:rPr lang="cs-CZ" altLang="cs-CZ" dirty="0">
                <a:cs typeface="Arial" panose="020B0604020202020204" pitchFamily="34" charset="0"/>
              </a:rPr>
              <a:t> bytů pro osoby  pečující o postižené dítě</a:t>
            </a:r>
          </a:p>
          <a:p>
            <a:pPr lvl="1" algn="just">
              <a:spcBef>
                <a:spcPct val="0"/>
              </a:spcBef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cs-CZ" altLang="cs-CZ" b="1" dirty="0">
                <a:cs typeface="Arial" panose="020B0604020202020204" pitchFamily="34" charset="0"/>
              </a:rPr>
              <a:t> 75 bytů </a:t>
            </a:r>
            <a:r>
              <a:rPr lang="cs-CZ" altLang="cs-CZ" dirty="0">
                <a:cs typeface="Arial" panose="020B0604020202020204" pitchFamily="34" charset="0"/>
              </a:rPr>
              <a:t>s podporou sociálního pracovníka ( z toho 20 organizace Ledovec, 1 organizace Naděje)</a:t>
            </a:r>
          </a:p>
          <a:p>
            <a:pPr lvl="1" algn="just">
              <a:spcBef>
                <a:spcPct val="0"/>
              </a:spcBef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cs-CZ" altLang="cs-CZ" dirty="0">
                <a:cs typeface="Arial" panose="020B0604020202020204" pitchFamily="34" charset="0"/>
              </a:rPr>
              <a:t> </a:t>
            </a:r>
            <a:r>
              <a:rPr lang="cs-CZ" altLang="cs-CZ" b="1" dirty="0">
                <a:cs typeface="Arial" panose="020B0604020202020204" pitchFamily="34" charset="0"/>
              </a:rPr>
              <a:t>2</a:t>
            </a:r>
            <a:r>
              <a:rPr lang="cs-CZ" altLang="cs-CZ" dirty="0">
                <a:cs typeface="Arial" panose="020B0604020202020204" pitchFamily="34" charset="0"/>
              </a:rPr>
              <a:t> krizové byty (1x Magistrát města Plzně, 1x Diakonie </a:t>
            </a:r>
            <a:br>
              <a:rPr lang="cs-CZ" altLang="cs-CZ" dirty="0">
                <a:cs typeface="Arial" panose="020B0604020202020204" pitchFamily="34" charset="0"/>
              </a:rPr>
            </a:br>
            <a:r>
              <a:rPr lang="cs-CZ" altLang="cs-CZ" dirty="0">
                <a:cs typeface="Arial" panose="020B0604020202020204" pitchFamily="34" charset="0"/>
              </a:rPr>
              <a:t>ČCE – Západní Čechy</a:t>
            </a:r>
          </a:p>
          <a:p>
            <a:pPr lvl="1" algn="just">
              <a:spcBef>
                <a:spcPct val="0"/>
              </a:spcBef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cs-CZ" altLang="cs-CZ" dirty="0">
                <a:cs typeface="Arial" panose="020B0604020202020204" pitchFamily="34" charset="0"/>
              </a:rPr>
              <a:t> </a:t>
            </a:r>
            <a:r>
              <a:rPr lang="cs-CZ" altLang="cs-CZ" b="1" dirty="0">
                <a:cs typeface="Arial" panose="020B0604020202020204" pitchFamily="34" charset="0"/>
              </a:rPr>
              <a:t>2</a:t>
            </a:r>
            <a:r>
              <a:rPr lang="cs-CZ" altLang="cs-CZ" dirty="0">
                <a:cs typeface="Arial" panose="020B0604020202020204" pitchFamily="34" charset="0"/>
              </a:rPr>
              <a:t> sdílené byty pro seniory a osoby se zdrav. postižením</a:t>
            </a:r>
          </a:p>
          <a:p>
            <a:pPr marL="457200" lvl="1" indent="0" algn="just">
              <a:spcBef>
                <a:spcPct val="0"/>
              </a:spcBef>
              <a:buClr>
                <a:srgbClr val="388F29"/>
              </a:buClr>
              <a:buNone/>
            </a:pPr>
            <a:r>
              <a:rPr lang="cs-CZ" altLang="cs-CZ" dirty="0">
                <a:cs typeface="Arial" panose="020B0604020202020204" pitchFamily="34" charset="0"/>
              </a:rPr>
              <a:t>Správu domů, bytů a nebytových prostor zajišťuje </a:t>
            </a:r>
            <a:r>
              <a:rPr lang="cs-CZ" altLang="cs-CZ" b="1" dirty="0">
                <a:cs typeface="Arial" panose="020B0604020202020204" pitchFamily="34" charset="0"/>
              </a:rPr>
              <a:t>akciová</a:t>
            </a:r>
          </a:p>
          <a:p>
            <a:pPr marL="457200" lvl="1" indent="0" algn="just">
              <a:spcBef>
                <a:spcPct val="0"/>
              </a:spcBef>
              <a:buClr>
                <a:srgbClr val="388F29"/>
              </a:buClr>
              <a:buNone/>
            </a:pPr>
            <a:r>
              <a:rPr lang="cs-CZ" altLang="cs-CZ" b="1" dirty="0">
                <a:cs typeface="Arial" panose="020B0604020202020204" pitchFamily="34" charset="0"/>
              </a:rPr>
              <a:t>společnost vlastněná městem</a:t>
            </a:r>
            <a:r>
              <a:rPr lang="cs-CZ" altLang="cs-CZ" b="1" dirty="0">
                <a:latin typeface="Georgia" panose="02040502050405020303" pitchFamily="18" charset="0"/>
                <a:cs typeface="Arial" panose="020B0604020202020204" pitchFamily="34" charset="0"/>
              </a:rPr>
              <a:t>. </a:t>
            </a:r>
          </a:p>
          <a:p>
            <a:pPr marL="457200" lvl="1" indent="0" algn="just">
              <a:spcBef>
                <a:spcPct val="0"/>
              </a:spcBef>
              <a:buClr>
                <a:srgbClr val="388F29"/>
              </a:buClr>
              <a:buNone/>
            </a:pPr>
            <a:endParaRPr lang="cs-CZ" altLang="cs-CZ" dirty="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pic>
        <p:nvPicPr>
          <p:cNvPr id="2051" name="Picture 3" descr="C:\Users\Petr\Desktop\prvky\bile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5474" y="428605"/>
            <a:ext cx="1571635" cy="342702"/>
          </a:xfrm>
          <a:prstGeom prst="rect">
            <a:avLst/>
          </a:prstGeom>
          <a:noFill/>
        </p:spPr>
      </p:pic>
      <p:sp>
        <p:nvSpPr>
          <p:cNvPr id="9" name="Nadpis 2">
            <a:extLst>
              <a:ext uri="{FF2B5EF4-FFF2-40B4-BE49-F238E27FC236}">
                <a16:creationId xmlns:a16="http://schemas.microsoft.com/office/drawing/2014/main" id="{8456F79C-F13A-46E4-A227-D07299737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440" y="-3443"/>
            <a:ext cx="9649072" cy="432048"/>
          </a:xfrm>
        </p:spPr>
        <p:txBody>
          <a:bodyPr/>
          <a:lstStyle/>
          <a:p>
            <a:pPr algn="ctr"/>
            <a:r>
              <a:rPr lang="cs-CZ" altLang="cs-CZ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Městský bytový fond</a:t>
            </a:r>
            <a:endParaRPr lang="en-US" altLang="cs-CZ" sz="4800" b="0" dirty="0"/>
          </a:p>
        </p:txBody>
      </p:sp>
      <p:pic>
        <p:nvPicPr>
          <p:cNvPr id="10" name="Picture 2" descr="C:\Users\Petr\Desktop\prvky\2.png">
            <a:extLst>
              <a:ext uri="{FF2B5EF4-FFF2-40B4-BE49-F238E27FC236}">
                <a16:creationId xmlns:a16="http://schemas.microsoft.com/office/drawing/2014/main" id="{80E7DCA9-DB91-4A84-9801-3420F32C52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48128" y="2685030"/>
            <a:ext cx="5015096" cy="42148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780870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>
            <a:extLst>
              <a:ext uri="{FF2B5EF4-FFF2-40B4-BE49-F238E27FC236}">
                <a16:creationId xmlns:a16="http://schemas.microsoft.com/office/drawing/2014/main" id="{0380B25C-1512-4B63-B74E-8CF7FA311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030" y="1287508"/>
            <a:ext cx="9816737" cy="318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4937" b="1">
              <a:solidFill>
                <a:srgbClr val="269A1D"/>
              </a:solidFill>
              <a:latin typeface="Georgia" panose="02040502050405020303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4937" b="1">
              <a:solidFill>
                <a:srgbClr val="269A1D"/>
              </a:solidFill>
              <a:latin typeface="Georgia" panose="02040502050405020303" pitchFamily="18" charset="0"/>
            </a:endParaRP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B656C10A-5257-4AF7-A334-A9420E66FD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8" y="6091446"/>
            <a:ext cx="65" cy="23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1pPr>
            <a:lvl2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2pPr>
            <a:lvl3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3pPr>
            <a:lvl4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4pPr>
            <a:lvl5pPr>
              <a:spcBef>
                <a:spcPts val="3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ts val="3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5400">
                <a:solidFill>
                  <a:srgbClr val="000000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cs-CZ" altLang="cs-CZ" sz="1543">
              <a:solidFill>
                <a:srgbClr val="269A1D"/>
              </a:solidFill>
              <a:latin typeface="Arial" panose="020B0604020202020204" pitchFamily="34" charset="0"/>
            </a:endParaRPr>
          </a:p>
        </p:txBody>
      </p:sp>
      <p:sp>
        <p:nvSpPr>
          <p:cNvPr id="23556" name="TextovéPole 1">
            <a:extLst>
              <a:ext uri="{FF2B5EF4-FFF2-40B4-BE49-F238E27FC236}">
                <a16:creationId xmlns:a16="http://schemas.microsoft.com/office/drawing/2014/main" id="{93959A2A-26CB-4B90-86B5-783D1A2A6F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270" y="207373"/>
            <a:ext cx="29628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cs-CZ" altLang="cs-CZ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2D473F5-CBC0-4831-B29E-FB4B80966B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731" y="1169126"/>
            <a:ext cx="9816737" cy="55027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23558" name="Rectangle 1">
            <a:extLst>
              <a:ext uri="{FF2B5EF4-FFF2-40B4-BE49-F238E27FC236}">
                <a16:creationId xmlns:a16="http://schemas.microsoft.com/office/drawing/2014/main" id="{392E1323-8123-4803-9878-02F8AD46FE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6615" y="1891665"/>
            <a:ext cx="9816737" cy="4610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cs-CZ" altLang="cs-CZ" sz="2057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C22BDFA7-BF1A-4200-83F0-5DD947317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8237" y="1090749"/>
            <a:ext cx="9816737" cy="55027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  <a:tab pos="13754100" algn="l"/>
                <a:tab pos="14478000" algn="l"/>
                <a:tab pos="15201900" algn="l"/>
                <a:tab pos="15925800" algn="l"/>
                <a:tab pos="16649700" algn="l"/>
              </a:tabLst>
              <a:defRPr sz="1200">
                <a:solidFill>
                  <a:schemeClr val="bg1"/>
                </a:solidFill>
                <a:latin typeface="Gill Sans" charset="0"/>
                <a:cs typeface="ヒラギノ角ゴ ProN W3" charset="0"/>
              </a:defRPr>
            </a:lvl9pPr>
          </a:lstStyle>
          <a:p>
            <a:pPr algn="ctr">
              <a:buClrTx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algn="ctr">
              <a:buClrTx/>
              <a:defRPr/>
            </a:pPr>
            <a:endParaRPr lang="cs-CZ" altLang="cs-CZ" sz="3086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>
              <a:buClrTx/>
              <a:buFontTx/>
              <a:buNone/>
              <a:defRPr/>
            </a:pPr>
            <a:endParaRPr lang="cs-CZ" altLang="cs-CZ" sz="3086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3" name="Zástupný symbol pro obsah 3">
            <a:extLst>
              <a:ext uri="{FF2B5EF4-FFF2-40B4-BE49-F238E27FC236}">
                <a16:creationId xmlns:a16="http://schemas.microsoft.com/office/drawing/2014/main" id="{4AF9DA0A-D1B3-4AD1-92BC-3D78F5F9B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2488" y="1053193"/>
            <a:ext cx="10583364" cy="5695406"/>
          </a:xfrm>
        </p:spPr>
        <p:txBody>
          <a:bodyPr/>
          <a:lstStyle/>
          <a:p>
            <a:pPr marL="205746" lvl="1" indent="0" algn="just">
              <a:lnSpc>
                <a:spcPct val="150000"/>
              </a:lnSpc>
              <a:buClr>
                <a:srgbClr val="92D050"/>
              </a:buClr>
            </a:pPr>
            <a:endParaRPr lang="cs-CZ" altLang="cs-CZ" sz="2057" dirty="0">
              <a:latin typeface="Georgia" panose="02040502050405020303" pitchFamily="18" charset="0"/>
            </a:endParaRPr>
          </a:p>
          <a:p>
            <a:pPr marL="0" indent="0">
              <a:lnSpc>
                <a:spcPts val="1567"/>
              </a:lnSpc>
              <a:spcBef>
                <a:spcPts val="0"/>
              </a:spcBef>
              <a:buNone/>
            </a:pPr>
            <a:br>
              <a:rPr lang="cs-CZ" altLang="cs-CZ" sz="2057" dirty="0">
                <a:latin typeface="Georgia" panose="02040502050405020303" pitchFamily="18" charset="0"/>
              </a:rPr>
            </a:br>
            <a:r>
              <a:rPr lang="cs-CZ" altLang="cs-CZ" sz="4800" dirty="0"/>
              <a:t> </a:t>
            </a:r>
            <a:endParaRPr lang="cs-CZ" altLang="cs-CZ" sz="2057" b="1" dirty="0">
              <a:latin typeface="Georgia" panose="02040502050405020303" pitchFamily="18" charset="0"/>
            </a:endParaRPr>
          </a:p>
          <a:p>
            <a:pPr marL="0" indent="0" algn="just"/>
            <a:endParaRPr lang="cs-CZ" altLang="cs-CZ" sz="2263" b="1" dirty="0">
              <a:solidFill>
                <a:srgbClr val="269A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  <a:p>
            <a:pPr marL="0" indent="0" algn="ctr"/>
            <a:endParaRPr lang="cs-CZ" altLang="cs-CZ" sz="1234" dirty="0">
              <a:latin typeface="Georgia" panose="02040502050405020303" pitchFamily="18" charset="0"/>
            </a:endParaRP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3AFA71E2-F8B0-417D-87B2-7A20FF4496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8116" y="74790"/>
            <a:ext cx="5494207" cy="3486826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A4087D80-06D7-454E-A17A-3044BA0977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4486" y="3795930"/>
            <a:ext cx="3352932" cy="2987279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3FB73956-A02C-4483-BB41-51D684A108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3890" y="3795930"/>
            <a:ext cx="2857500" cy="2987279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6EDBCDB3-48AE-40F9-AF89-870913112E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59" y="57540"/>
            <a:ext cx="6246772" cy="3504076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68B732C5-D05F-41DB-A447-DADE428CBC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52" y="3677548"/>
            <a:ext cx="5166392" cy="3122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8901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Petr\Desktop\prvky\2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5433" y="1482324"/>
            <a:ext cx="4429124" cy="5357826"/>
          </a:xfrm>
          <a:prstGeom prst="rect">
            <a:avLst/>
          </a:prstGeom>
          <a:noFill/>
        </p:spPr>
      </p:pic>
      <p:pic>
        <p:nvPicPr>
          <p:cNvPr id="10" name="Picture 3" descr="C:\Users\Petr\Desktop\prvky\logo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9416" y="692696"/>
            <a:ext cx="1571636" cy="342702"/>
          </a:xfrm>
          <a:prstGeom prst="rect">
            <a:avLst/>
          </a:prstGeom>
          <a:noFill/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47B510D0-7083-4A79-ADB6-632DD4497EF9}"/>
              </a:ext>
            </a:extLst>
          </p:cNvPr>
          <p:cNvSpPr txBox="1"/>
          <p:nvPr/>
        </p:nvSpPr>
        <p:spPr>
          <a:xfrm>
            <a:off x="6035828" y="4179087"/>
            <a:ext cx="553278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000" b="1" dirty="0">
                <a:solidFill>
                  <a:srgbClr val="000000"/>
                </a:solidFill>
                <a:ea typeface="Roboto Condensed" panose="02000000000000000000" pitchFamily="2" charset="0"/>
                <a:cs typeface="Arial" panose="020B0604020202020204" pitchFamily="34" charset="0"/>
              </a:rPr>
              <a:t>Bc. David  Šlouf, MBA</a:t>
            </a:r>
            <a:endParaRPr lang="cs-CZ" sz="2000" dirty="0">
              <a:ea typeface="Roboto Condensed" panose="02000000000000000000" pitchFamily="2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sz="2000" dirty="0">
                <a:solidFill>
                  <a:srgbClr val="000000"/>
                </a:solidFill>
                <a:ea typeface="Roboto Condensed" panose="02000000000000000000" pitchFamily="2" charset="0"/>
                <a:cs typeface="Arial" panose="020B0604020202020204" pitchFamily="34" charset="0"/>
              </a:rPr>
              <a:t>poradce ministra pro místní rozvoj pro oblast bydlení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cs-CZ" sz="2000" dirty="0">
              <a:solidFill>
                <a:srgbClr val="000000"/>
              </a:solidFill>
              <a:ea typeface="Roboto Condensed" panose="02000000000000000000" pitchFamily="2" charset="0"/>
              <a:cs typeface="Arial" panose="020B0604020202020204" pitchFamily="34" charset="0"/>
            </a:endParaRPr>
          </a:p>
          <a:p>
            <a:r>
              <a:rPr lang="cs-CZ" sz="2000" b="1" dirty="0">
                <a:solidFill>
                  <a:srgbClr val="000000"/>
                </a:solidFill>
                <a:ea typeface="Roboto Condensed" panose="02000000000000000000" pitchFamily="2" charset="0"/>
                <a:cs typeface="Arial" panose="020B0604020202020204" pitchFamily="34" charset="0"/>
              </a:rPr>
              <a:t>Ministerstvo pro místní rozvoj</a:t>
            </a:r>
            <a:endParaRPr lang="cs-CZ" sz="2000" dirty="0">
              <a:ea typeface="Roboto Condensed" panose="02000000000000000000" pitchFamily="2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sz="2000" dirty="0">
                <a:solidFill>
                  <a:srgbClr val="000000"/>
                </a:solidFill>
                <a:ea typeface="Roboto Condensed" panose="02000000000000000000" pitchFamily="2" charset="0"/>
                <a:cs typeface="Arial" panose="020B0604020202020204" pitchFamily="34" charset="0"/>
              </a:rPr>
              <a:t>Staroměstské náměstí 6, 110 15 Praha 1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sz="2000" dirty="0">
                <a:solidFill>
                  <a:srgbClr val="000000"/>
                </a:solidFill>
                <a:ea typeface="Roboto Condensed" panose="02000000000000000000" pitchFamily="2" charset="0"/>
                <a:cs typeface="Arial" panose="020B0604020202020204" pitchFamily="34" charset="0"/>
              </a:rPr>
              <a:t>mob.: e-mail:</a:t>
            </a:r>
            <a:endParaRPr lang="cs-CZ" sz="2000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8027A114-11BF-426A-8A44-FACDF29C939A}"/>
              </a:ext>
            </a:extLst>
          </p:cNvPr>
          <p:cNvSpPr txBox="1"/>
          <p:nvPr/>
        </p:nvSpPr>
        <p:spPr>
          <a:xfrm>
            <a:off x="551384" y="2645918"/>
            <a:ext cx="684703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pitchFamily="34" charset="0"/>
              </a:rPr>
              <a:t>Děkuji za pozornost </a:t>
            </a:r>
          </a:p>
          <a:p>
            <a:endParaRPr lang="cs-CZ" sz="1600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15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>
            <a:extLst>
              <a:ext uri="{FF2B5EF4-FFF2-40B4-BE49-F238E27FC236}">
                <a16:creationId xmlns:a16="http://schemas.microsoft.com/office/drawing/2014/main" id="{64715F20-FD48-4E4D-82BC-4A61F8CAD1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400" y="1391778"/>
            <a:ext cx="10206094" cy="4074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just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lvl="0" indent="-285750" algn="just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85800" marR="0" lvl="1" indent="-285750" algn="just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  <a:tabLst/>
              <a:defRPr/>
            </a:pPr>
            <a:endParaRPr kumimoji="0" lang="cs-CZ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None/>
              <a:tabLst/>
              <a:defRPr/>
            </a:pP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06A945A9-D106-4301-872A-15B8F2EF59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708" y="310325"/>
            <a:ext cx="11352584" cy="6237350"/>
          </a:xfrm>
          <a:prstGeom prst="rect">
            <a:avLst/>
          </a:prstGeom>
        </p:spPr>
      </p:pic>
      <p:pic>
        <p:nvPicPr>
          <p:cNvPr id="6" name="Picture 2" descr="C:\Users\Petr\Desktop\prvky\2.png">
            <a:extLst>
              <a:ext uri="{FF2B5EF4-FFF2-40B4-BE49-F238E27FC236}">
                <a16:creationId xmlns:a16="http://schemas.microsoft.com/office/drawing/2014/main" id="{500C7FBB-A1F8-4111-9767-41658949A4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870" y="3365419"/>
            <a:ext cx="5015096" cy="34925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75791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506c315669_0_5"/>
          <p:cNvSpPr txBox="1">
            <a:spLocks noGrp="1"/>
          </p:cNvSpPr>
          <p:nvPr>
            <p:ph type="title"/>
          </p:nvPr>
        </p:nvSpPr>
        <p:spPr>
          <a:xfrm>
            <a:off x="2653524" y="243274"/>
            <a:ext cx="6884952" cy="627996"/>
          </a:xfrm>
          <a:prstGeom prst="rect">
            <a:avLst/>
          </a:prstGeom>
        </p:spPr>
        <p:txBody>
          <a:bodyPr spcFirstLastPara="1" vert="horz" wrap="square" lIns="68569" tIns="34275" rIns="68569" bIns="34275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spcBef>
                <a:spcPct val="0"/>
              </a:spcBef>
              <a:buClrTx/>
            </a:pPr>
            <a:r>
              <a:rPr lang="cs-CZ" altLang="cs-CZ" sz="5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Nájemné v Plzni</a:t>
            </a:r>
          </a:p>
        </p:txBody>
      </p:sp>
      <p:sp>
        <p:nvSpPr>
          <p:cNvPr id="91" name="Google Shape;91;g1506c315669_0_5"/>
          <p:cNvSpPr txBox="1">
            <a:spLocks noGrp="1"/>
          </p:cNvSpPr>
          <p:nvPr>
            <p:ph type="body" idx="1"/>
          </p:nvPr>
        </p:nvSpPr>
        <p:spPr>
          <a:xfrm>
            <a:off x="28600" y="1948775"/>
            <a:ext cx="11767696" cy="3263400"/>
          </a:xfrm>
          <a:prstGeom prst="rect">
            <a:avLst/>
          </a:prstGeom>
        </p:spPr>
        <p:txBody>
          <a:bodyPr spcFirstLastPara="1" vert="horz" wrap="square" lIns="68569" tIns="34275" rIns="68569" bIns="34275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SzPct val="58000"/>
              <a:buFont typeface="Wingdings" panose="05000000000000000000" pitchFamily="2" charset="2"/>
              <a:buChar char="Ø"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Standartní nájemní </a:t>
            </a:r>
            <a:r>
              <a:rPr lang="cs-CZ" altLang="cs-CZ" sz="2800" b="1" dirty="0">
                <a:latin typeface="Arial" panose="020B0604020202020204" pitchFamily="34" charset="0"/>
                <a:cs typeface="Arial" panose="020B0604020202020204" pitchFamily="34" charset="0"/>
              </a:rPr>
              <a:t>92,07 Kč m</a:t>
            </a:r>
            <a:r>
              <a:rPr lang="cs-CZ" altLang="cs-CZ" sz="28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cs-CZ" altLang="cs-CZ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SzPct val="58000"/>
              <a:buFont typeface="Wingdings" panose="05000000000000000000" pitchFamily="2" charset="2"/>
              <a:buChar char="Ø"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 Vizualizovaný byt </a:t>
            </a:r>
            <a:r>
              <a:rPr lang="cs-CZ" altLang="cs-CZ" sz="2800" b="1" dirty="0">
                <a:latin typeface="Arial" panose="020B0604020202020204" pitchFamily="34" charset="0"/>
                <a:cs typeface="Arial" panose="020B0604020202020204" pitchFamily="34" charset="0"/>
              </a:rPr>
              <a:t>134,58 Kč m</a:t>
            </a:r>
            <a:r>
              <a:rPr lang="cs-CZ" altLang="cs-CZ" sz="28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cs-CZ" altLang="cs-CZ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SzPct val="58000"/>
              <a:buFont typeface="Wingdings" panose="05000000000000000000" pitchFamily="2" charset="2"/>
              <a:buChar char="Ø"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Byty zvláštního určení, byty pro seniory, </a:t>
            </a:r>
            <a:b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bezbariérové byty </a:t>
            </a:r>
            <a:r>
              <a:rPr lang="cs-CZ" altLang="cs-CZ" sz="2800" b="1" dirty="0">
                <a:latin typeface="Arial" panose="020B0604020202020204" pitchFamily="34" charset="0"/>
                <a:cs typeface="Arial" panose="020B0604020202020204" pitchFamily="34" charset="0"/>
              </a:rPr>
              <a:t>50 Kč m</a:t>
            </a:r>
            <a:r>
              <a:rPr lang="cs-CZ" altLang="cs-CZ" sz="28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SzPct val="58000"/>
              <a:buFont typeface="Wingdings" panose="05000000000000000000" pitchFamily="2" charset="2"/>
              <a:buChar char="Ø"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Byty sociální opravené z dotace IROP, ITI </a:t>
            </a:r>
            <a:r>
              <a:rPr lang="cs-CZ" altLang="cs-CZ" sz="2800" b="1" dirty="0">
                <a:latin typeface="Arial" panose="020B0604020202020204" pitchFamily="34" charset="0"/>
                <a:cs typeface="Arial" panose="020B0604020202020204" pitchFamily="34" charset="0"/>
              </a:rPr>
              <a:t>68,90 Kč m</a:t>
            </a:r>
            <a:r>
              <a:rPr lang="cs-CZ" altLang="cs-CZ" sz="28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marL="0" indent="0">
              <a:buNone/>
            </a:pPr>
            <a:endParaRPr lang="cs-CZ" sz="1800" dirty="0"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marL="0" indent="0">
              <a:buNone/>
            </a:pPr>
            <a:r>
              <a:rPr lang="cs-CZ" sz="2800" b="1" dirty="0">
                <a:latin typeface="Arial" panose="020B0604020202020204" pitchFamily="34" charset="0"/>
                <a:ea typeface="Roboto Condensed"/>
                <a:cs typeface="Arial" panose="020B0604020202020204" pitchFamily="34" charset="0"/>
                <a:sym typeface="Roboto Condensed"/>
              </a:rPr>
              <a:t>Tržní nájemné v Plzni průměr 258 </a:t>
            </a:r>
            <a:r>
              <a:rPr lang="cs-CZ" altLang="cs-CZ" sz="2800" b="1" dirty="0">
                <a:latin typeface="Arial" panose="020B0604020202020204" pitchFamily="34" charset="0"/>
                <a:cs typeface="Arial" panose="020B0604020202020204" pitchFamily="34" charset="0"/>
              </a:rPr>
              <a:t>Kč m</a:t>
            </a:r>
            <a:r>
              <a:rPr lang="cs-CZ" altLang="cs-CZ" sz="28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endParaRPr lang="cs-CZ" sz="2800" b="1" dirty="0">
              <a:latin typeface="Arial" panose="020B0604020202020204" pitchFamily="34" charset="0"/>
              <a:ea typeface="Roboto Condensed"/>
              <a:cs typeface="Arial" panose="020B0604020202020204" pitchFamily="34" charset="0"/>
              <a:sym typeface="Roboto Condensed"/>
            </a:endParaRPr>
          </a:p>
        </p:txBody>
      </p:sp>
      <p:pic>
        <p:nvPicPr>
          <p:cNvPr id="5" name="Picture 2" descr="C:\Users\Petr\Desktop\prvky\2.png">
            <a:extLst>
              <a:ext uri="{FF2B5EF4-FFF2-40B4-BE49-F238E27FC236}">
                <a16:creationId xmlns:a16="http://schemas.microsoft.com/office/drawing/2014/main" id="{CF8D1209-9B77-4E59-9CA9-969467FEA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8304" y="3429000"/>
            <a:ext cx="5015096" cy="3492581"/>
          </a:xfrm>
          <a:prstGeom prst="rect">
            <a:avLst/>
          </a:prstGeom>
          <a:noFill/>
        </p:spPr>
      </p:pic>
      <p:sp>
        <p:nvSpPr>
          <p:cNvPr id="7" name="Google Shape;90;g1506c315669_0_5">
            <a:extLst>
              <a:ext uri="{FF2B5EF4-FFF2-40B4-BE49-F238E27FC236}">
                <a16:creationId xmlns:a16="http://schemas.microsoft.com/office/drawing/2014/main" id="{184FE2FB-ABE6-4230-9B24-6D519AE48C87}"/>
              </a:ext>
            </a:extLst>
          </p:cNvPr>
          <p:cNvSpPr txBox="1">
            <a:spLocks/>
          </p:cNvSpPr>
          <p:nvPr/>
        </p:nvSpPr>
        <p:spPr bwMode="auto">
          <a:xfrm>
            <a:off x="263352" y="1320779"/>
            <a:ext cx="6336704" cy="62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68569" tIns="34275" rIns="68569" bIns="34275" numCol="1" anchor="ctr" anchorCtr="0" compatLnSpc="1">
            <a:prstTxWarp prst="textNoShape">
              <a:avLst/>
            </a:prstTxWarp>
            <a:normAutofit fontScale="45000" lnSpcReduction="20000"/>
          </a:bodyPr>
          <a:lstStyle>
            <a:lvl1pPr lvl="0" algn="l" rtl="0" eaLnBrk="1" fontAlgn="base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4400" b="1" kern="1200">
                <a:solidFill>
                  <a:srgbClr val="000099"/>
                </a:solidFill>
                <a:latin typeface="+mj-lt"/>
                <a:ea typeface="+mj-ea"/>
                <a:cs typeface="+mj-cs"/>
              </a:defRPr>
            </a:lvl1pPr>
            <a:lvl2pPr lvl="1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1">
                <a:solidFill>
                  <a:srgbClr val="000099"/>
                </a:solidFill>
                <a:latin typeface="Arial" panose="020B0604020202020204" pitchFamily="34" charset="0"/>
              </a:defRPr>
            </a:lvl2pPr>
            <a:lvl3pPr lvl="2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1">
                <a:solidFill>
                  <a:srgbClr val="000099"/>
                </a:solidFill>
                <a:latin typeface="Arial" panose="020B0604020202020204" pitchFamily="34" charset="0"/>
              </a:defRPr>
            </a:lvl3pPr>
            <a:lvl4pPr lvl="3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1">
                <a:solidFill>
                  <a:srgbClr val="000099"/>
                </a:solidFill>
                <a:latin typeface="Arial" panose="020B0604020202020204" pitchFamily="34" charset="0"/>
              </a:defRPr>
            </a:lvl4pPr>
            <a:lvl5pPr lvl="4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1">
                <a:solidFill>
                  <a:srgbClr val="000099"/>
                </a:solidFill>
                <a:latin typeface="Arial" panose="020B0604020202020204" pitchFamily="34" charset="0"/>
              </a:defRPr>
            </a:lvl5pPr>
            <a:lvl6pPr marL="457200" lvl="5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1">
                <a:solidFill>
                  <a:srgbClr val="000099"/>
                </a:solidFill>
                <a:latin typeface="Arial" panose="020B0604020202020204" pitchFamily="34" charset="0"/>
              </a:defRPr>
            </a:lvl6pPr>
            <a:lvl7pPr marL="914400" lvl="6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1">
                <a:solidFill>
                  <a:srgbClr val="000099"/>
                </a:solidFill>
                <a:latin typeface="Arial" panose="020B0604020202020204" pitchFamily="34" charset="0"/>
              </a:defRPr>
            </a:lvl7pPr>
            <a:lvl8pPr marL="1371600" lvl="7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1">
                <a:solidFill>
                  <a:srgbClr val="000099"/>
                </a:solidFill>
                <a:latin typeface="Arial" panose="020B0604020202020204" pitchFamily="34" charset="0"/>
              </a:defRPr>
            </a:lvl8pPr>
            <a:lvl9pPr marL="1828800" lvl="8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1">
                <a:solidFill>
                  <a:srgbClr val="000099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</a:pPr>
            <a:r>
              <a:rPr lang="cs-CZ" altLang="cs-CZ" sz="7100" dirty="0">
                <a:latin typeface="Arial" pitchFamily="34" charset="0"/>
                <a:cs typeface="Arial" pitchFamily="34" charset="0"/>
              </a:rPr>
              <a:t>Nájemné v městských bytech</a:t>
            </a:r>
          </a:p>
        </p:txBody>
      </p:sp>
    </p:spTree>
    <p:extLst>
      <p:ext uri="{BB962C8B-B14F-4D97-AF65-F5344CB8AC3E}">
        <p14:creationId xmlns:p14="http://schemas.microsoft.com/office/powerpoint/2010/main" val="3115816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506c315669_0_5"/>
          <p:cNvSpPr txBox="1">
            <a:spLocks noGrp="1"/>
          </p:cNvSpPr>
          <p:nvPr>
            <p:ph type="title"/>
          </p:nvPr>
        </p:nvSpPr>
        <p:spPr>
          <a:xfrm>
            <a:off x="1199456" y="260648"/>
            <a:ext cx="8928992" cy="627996"/>
          </a:xfrm>
          <a:prstGeom prst="rect">
            <a:avLst/>
          </a:prstGeom>
        </p:spPr>
        <p:txBody>
          <a:bodyPr spcFirstLastPara="1" vert="horz" wrap="square" lIns="68569" tIns="34275" rIns="68569" bIns="34275" numCol="1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buClrTx/>
            </a:pPr>
            <a:r>
              <a:rPr lang="cs-CZ" altLang="cs-CZ" sz="4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Kontaktní místo pro bydlení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3919882B-3FAC-4012-B5F7-07F3A25A61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336" y="1459139"/>
            <a:ext cx="6984776" cy="5398860"/>
          </a:xfrm>
          <a:prstGeom prst="rect">
            <a:avLst/>
          </a:prstGeom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425D3EB7-690E-481C-9132-6D5520E64B11}"/>
              </a:ext>
            </a:extLst>
          </p:cNvPr>
          <p:cNvSpPr/>
          <p:nvPr/>
        </p:nvSpPr>
        <p:spPr>
          <a:xfrm>
            <a:off x="7392144" y="1459139"/>
            <a:ext cx="437948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altLang="cs-CZ" sz="2400" b="1" dirty="0">
                <a:latin typeface="+mn-lt"/>
                <a:cs typeface="Arial" panose="020B0604020202020204" pitchFamily="34" charset="0"/>
              </a:rPr>
              <a:t>Jagellonská 8, Plzeň</a:t>
            </a:r>
          </a:p>
          <a:p>
            <a:r>
              <a:rPr lang="cs-CZ" altLang="cs-CZ" sz="2400" dirty="0">
                <a:latin typeface="+mn-lt"/>
                <a:cs typeface="Arial" panose="020B0604020202020204" pitchFamily="34" charset="0"/>
              </a:rPr>
              <a:t>Po, St 8,00 – 17,00</a:t>
            </a:r>
          </a:p>
          <a:p>
            <a:r>
              <a:rPr lang="cs-CZ" altLang="cs-CZ" sz="2400" dirty="0">
                <a:latin typeface="+mn-lt"/>
                <a:cs typeface="Arial" panose="020B0604020202020204" pitchFamily="34" charset="0"/>
              </a:rPr>
              <a:t>Dále dle objednávek</a:t>
            </a:r>
          </a:p>
          <a:p>
            <a:r>
              <a:rPr lang="cs-CZ" altLang="cs-CZ" sz="2400" dirty="0">
                <a:latin typeface="+mn-lt"/>
                <a:cs typeface="Arial" panose="020B0604020202020204" pitchFamily="34" charset="0"/>
              </a:rPr>
              <a:t>Tel: 378 032 222</a:t>
            </a:r>
          </a:p>
          <a:p>
            <a:r>
              <a:rPr lang="cs-CZ" altLang="cs-CZ" sz="2400" dirty="0" err="1">
                <a:latin typeface="+mn-lt"/>
                <a:cs typeface="Arial" panose="020B0604020202020204" pitchFamily="34" charset="0"/>
              </a:rPr>
              <a:t>E-mail:bydleni@plzen.eu</a:t>
            </a:r>
            <a:endParaRPr lang="cs-CZ" altLang="cs-CZ" sz="2400" dirty="0">
              <a:latin typeface="+mn-lt"/>
              <a:cs typeface="Arial" panose="020B0604020202020204" pitchFamily="34" charset="0"/>
            </a:endParaRPr>
          </a:p>
          <a:p>
            <a:endParaRPr lang="cs-CZ" altLang="cs-CZ" sz="2400" dirty="0">
              <a:latin typeface="+mn-lt"/>
              <a:cs typeface="Arial" panose="020B0604020202020204" pitchFamily="34" charset="0"/>
              <a:hlinkClick r:id="rId4"/>
            </a:endParaRPr>
          </a:p>
          <a:p>
            <a:r>
              <a:rPr lang="cs-CZ" altLang="cs-CZ" sz="2400" dirty="0">
                <a:latin typeface="+mn-lt"/>
                <a:cs typeface="Arial" panose="020B0604020202020204" pitchFamily="34" charset="0"/>
                <a:hlinkClick r:id="rId4"/>
              </a:rPr>
              <a:t>https://byty.plzen.eu/</a:t>
            </a:r>
            <a:endParaRPr lang="cs-CZ" altLang="cs-CZ" sz="2400" dirty="0">
              <a:latin typeface="+mn-lt"/>
              <a:cs typeface="Arial" panose="020B0604020202020204" pitchFamily="34" charset="0"/>
            </a:endParaRPr>
          </a:p>
          <a:p>
            <a:endParaRPr lang="cs-CZ" altLang="cs-CZ" sz="2400" dirty="0">
              <a:latin typeface="+mn-lt"/>
              <a:cs typeface="Arial" panose="020B0604020202020204" pitchFamily="34" charset="0"/>
            </a:endParaRPr>
          </a:p>
          <a:p>
            <a:r>
              <a:rPr lang="cs-CZ" altLang="cs-CZ" sz="2400" dirty="0">
                <a:latin typeface="+mn-lt"/>
                <a:cs typeface="Arial" panose="020B0604020202020204" pitchFamily="34" charset="0"/>
              </a:rPr>
              <a:t>Objednání: https://bydleni.rsystem.cz/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7002AF00-6C90-4107-A220-3A00A4B3DC2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0393" y="3690701"/>
            <a:ext cx="4551607" cy="3167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730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B3A83F83-5544-9447-A9CD-E30751AC8062}"/>
              </a:ext>
            </a:extLst>
          </p:cNvPr>
          <p:cNvSpPr txBox="1"/>
          <p:nvPr/>
        </p:nvSpPr>
        <p:spPr>
          <a:xfrm>
            <a:off x="259334" y="194185"/>
            <a:ext cx="1123726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4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pitchFamily="34" charset="0"/>
              </a:rPr>
              <a:t>Návštěvnost Kontaktní místo pro bydlení</a:t>
            </a:r>
            <a:endParaRPr lang="en-US" altLang="cs-CZ" sz="4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Arial" pitchFamily="34" charset="0"/>
            </a:endParaRP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49511942-EEAA-4264-BFBA-826BD9E6B6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7237" y="3656901"/>
            <a:ext cx="4554107" cy="3170195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7DB2E6F1-2E00-4D6D-9013-AB1B241114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1544" y="1176099"/>
            <a:ext cx="9937104" cy="548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6527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0">
            <a:extLst>
              <a:ext uri="{FF2B5EF4-FFF2-40B4-BE49-F238E27FC236}">
                <a16:creationId xmlns:a16="http://schemas.microsoft.com/office/drawing/2014/main" id="{7953CCB3-6BF5-4C90-8FF0-99977B3993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6406" y="3687805"/>
            <a:ext cx="4554107" cy="3170195"/>
          </a:xfrm>
          <a:prstGeom prst="rect">
            <a:avLst/>
          </a:prstGeom>
          <a:effectLst>
            <a:reflection stA="0" endPos="65000" dist="50800" dir="5400000" sy="-100000" algn="bl" rotWithShape="0"/>
          </a:effectLst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CC02E229-0417-4DE9-9744-9F54AC3C56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74" y="-145167"/>
            <a:ext cx="12192000" cy="2232248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1DEEB3F6-B5B1-4F1E-A153-2231141D0E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1544" y="2204864"/>
            <a:ext cx="7128792" cy="446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295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CAA4630A-249B-42A2-946F-1EAD8A0EBE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2731" y="30223"/>
            <a:ext cx="5951710" cy="361088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767A5FDB-DCEF-4B2E-AA33-74E2417D57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2731" y="3592015"/>
            <a:ext cx="5911819" cy="3288365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5F038930-3BB7-41EA-9A67-EA60763C9C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4506" y="3657176"/>
            <a:ext cx="4554107" cy="3170195"/>
          </a:xfrm>
          <a:prstGeom prst="rect">
            <a:avLst/>
          </a:prstGeom>
        </p:spPr>
      </p:pic>
      <p:pic>
        <p:nvPicPr>
          <p:cNvPr id="11" name="Obrázek 3">
            <a:extLst>
              <a:ext uri="{FF2B5EF4-FFF2-40B4-BE49-F238E27FC236}">
                <a16:creationId xmlns:a16="http://schemas.microsoft.com/office/drawing/2014/main" id="{A3B0C6BA-FFC8-4CBF-93AC-D781DCEB3E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61" y="30223"/>
            <a:ext cx="6336704" cy="6638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9407265"/>
      </p:ext>
    </p:extLst>
  </p:cSld>
  <p:clrMapOvr>
    <a:masterClrMapping/>
  </p:clrMapOvr>
</p:sld>
</file>

<file path=ppt/theme/theme1.xml><?xml version="1.0" encoding="utf-8"?>
<a:theme xmlns:a="http://schemas.openxmlformats.org/drawingml/2006/main" name="1_Úvodní list">
  <a:themeElements>
    <a:clrScheme name="Úvodní list 2">
      <a:dk1>
        <a:srgbClr val="000000"/>
      </a:dk1>
      <a:lt1>
        <a:srgbClr val="FFFFFF"/>
      </a:lt1>
      <a:dk2>
        <a:srgbClr val="000099"/>
      </a:dk2>
      <a:lt2>
        <a:srgbClr val="EEECE1"/>
      </a:lt2>
      <a:accent1>
        <a:srgbClr val="000099"/>
      </a:accent1>
      <a:accent2>
        <a:srgbClr val="00AF3F"/>
      </a:accent2>
      <a:accent3>
        <a:srgbClr val="FFFFFF"/>
      </a:accent3>
      <a:accent4>
        <a:srgbClr val="000000"/>
      </a:accent4>
      <a:accent5>
        <a:srgbClr val="AAAACA"/>
      </a:accent5>
      <a:accent6>
        <a:srgbClr val="009E38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Úvodní list 1">
        <a:dk1>
          <a:srgbClr val="000000"/>
        </a:dk1>
        <a:lt1>
          <a:srgbClr val="FFFFFF"/>
        </a:lt1>
        <a:dk2>
          <a:srgbClr val="262626"/>
        </a:dk2>
        <a:lt2>
          <a:srgbClr val="EEECE1"/>
        </a:lt2>
        <a:accent1>
          <a:srgbClr val="000099"/>
        </a:accent1>
        <a:accent2>
          <a:srgbClr val="00AF3F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009E38"/>
        </a:accent6>
        <a:hlink>
          <a:srgbClr val="00AF3F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Úvodní list 2">
        <a:dk1>
          <a:srgbClr val="000000"/>
        </a:dk1>
        <a:lt1>
          <a:srgbClr val="FFFFFF"/>
        </a:lt1>
        <a:dk2>
          <a:srgbClr val="000099"/>
        </a:dk2>
        <a:lt2>
          <a:srgbClr val="EEECE1"/>
        </a:lt2>
        <a:accent1>
          <a:srgbClr val="000099"/>
        </a:accent1>
        <a:accent2>
          <a:srgbClr val="00AF3F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009E38"/>
        </a:accent6>
        <a:hlink>
          <a:srgbClr val="00AF3F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Úvodní list">
  <a:themeElements>
    <a:clrScheme name="Úvodní list 2">
      <a:dk1>
        <a:srgbClr val="000000"/>
      </a:dk1>
      <a:lt1>
        <a:srgbClr val="FFFFFF"/>
      </a:lt1>
      <a:dk2>
        <a:srgbClr val="000099"/>
      </a:dk2>
      <a:lt2>
        <a:srgbClr val="EEECE1"/>
      </a:lt2>
      <a:accent1>
        <a:srgbClr val="000099"/>
      </a:accent1>
      <a:accent2>
        <a:srgbClr val="00AF3F"/>
      </a:accent2>
      <a:accent3>
        <a:srgbClr val="FFFFFF"/>
      </a:accent3>
      <a:accent4>
        <a:srgbClr val="000000"/>
      </a:accent4>
      <a:accent5>
        <a:srgbClr val="AAAACA"/>
      </a:accent5>
      <a:accent6>
        <a:srgbClr val="009E38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Úvodní list 1">
        <a:dk1>
          <a:srgbClr val="000000"/>
        </a:dk1>
        <a:lt1>
          <a:srgbClr val="FFFFFF"/>
        </a:lt1>
        <a:dk2>
          <a:srgbClr val="262626"/>
        </a:dk2>
        <a:lt2>
          <a:srgbClr val="EEECE1"/>
        </a:lt2>
        <a:accent1>
          <a:srgbClr val="000099"/>
        </a:accent1>
        <a:accent2>
          <a:srgbClr val="00AF3F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009E38"/>
        </a:accent6>
        <a:hlink>
          <a:srgbClr val="00AF3F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Úvodní list 2">
        <a:dk1>
          <a:srgbClr val="000000"/>
        </a:dk1>
        <a:lt1>
          <a:srgbClr val="FFFFFF"/>
        </a:lt1>
        <a:dk2>
          <a:srgbClr val="000099"/>
        </a:dk2>
        <a:lt2>
          <a:srgbClr val="EEECE1"/>
        </a:lt2>
        <a:accent1>
          <a:srgbClr val="000099"/>
        </a:accent1>
        <a:accent2>
          <a:srgbClr val="00AF3F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009E38"/>
        </a:accent6>
        <a:hlink>
          <a:srgbClr val="00AF3F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Úvodní list">
  <a:themeElements>
    <a:clrScheme name="Úvodní list 2">
      <a:dk1>
        <a:srgbClr val="000000"/>
      </a:dk1>
      <a:lt1>
        <a:srgbClr val="FFFFFF"/>
      </a:lt1>
      <a:dk2>
        <a:srgbClr val="000099"/>
      </a:dk2>
      <a:lt2>
        <a:srgbClr val="EEECE1"/>
      </a:lt2>
      <a:accent1>
        <a:srgbClr val="000099"/>
      </a:accent1>
      <a:accent2>
        <a:srgbClr val="00AF3F"/>
      </a:accent2>
      <a:accent3>
        <a:srgbClr val="FFFFFF"/>
      </a:accent3>
      <a:accent4>
        <a:srgbClr val="000000"/>
      </a:accent4>
      <a:accent5>
        <a:srgbClr val="AAAACA"/>
      </a:accent5>
      <a:accent6>
        <a:srgbClr val="009E38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Úvodní list 1">
        <a:dk1>
          <a:srgbClr val="000000"/>
        </a:dk1>
        <a:lt1>
          <a:srgbClr val="FFFFFF"/>
        </a:lt1>
        <a:dk2>
          <a:srgbClr val="262626"/>
        </a:dk2>
        <a:lt2>
          <a:srgbClr val="EEECE1"/>
        </a:lt2>
        <a:accent1>
          <a:srgbClr val="000099"/>
        </a:accent1>
        <a:accent2>
          <a:srgbClr val="00AF3F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009E38"/>
        </a:accent6>
        <a:hlink>
          <a:srgbClr val="00AF3F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Úvodní list 2">
        <a:dk1>
          <a:srgbClr val="000000"/>
        </a:dk1>
        <a:lt1>
          <a:srgbClr val="FFFFFF"/>
        </a:lt1>
        <a:dk2>
          <a:srgbClr val="000099"/>
        </a:dk2>
        <a:lt2>
          <a:srgbClr val="EEECE1"/>
        </a:lt2>
        <a:accent1>
          <a:srgbClr val="000099"/>
        </a:accent1>
        <a:accent2>
          <a:srgbClr val="00AF3F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009E38"/>
        </a:accent6>
        <a:hlink>
          <a:srgbClr val="00AF3F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Vnitřní list s nadpisem 2">
    <a:dk1>
      <a:srgbClr val="000000"/>
    </a:dk1>
    <a:lt1>
      <a:srgbClr val="FFFFFF"/>
    </a:lt1>
    <a:dk2>
      <a:srgbClr val="000099"/>
    </a:dk2>
    <a:lt2>
      <a:srgbClr val="EEECE1"/>
    </a:lt2>
    <a:accent1>
      <a:srgbClr val="000099"/>
    </a:accent1>
    <a:accent2>
      <a:srgbClr val="00AF3F"/>
    </a:accent2>
    <a:accent3>
      <a:srgbClr val="FFFFFF"/>
    </a:accent3>
    <a:accent4>
      <a:srgbClr val="000000"/>
    </a:accent4>
    <a:accent5>
      <a:srgbClr val="AAAACA"/>
    </a:accent5>
    <a:accent6>
      <a:srgbClr val="009E38"/>
    </a:accent6>
    <a:hlink>
      <a:srgbClr val="00AF3F"/>
    </a:hlink>
    <a:folHlink>
      <a:srgbClr val="868686"/>
    </a:folHlink>
  </a:clrScheme>
</a:themeOverride>
</file>

<file path=ppt/theme/themeOverride2.xml><?xml version="1.0" encoding="utf-8"?>
<a:themeOverride xmlns:a="http://schemas.openxmlformats.org/drawingml/2006/main">
  <a:clrScheme name="Vnitřní list bez nadpisu 2">
    <a:dk1>
      <a:srgbClr val="000000"/>
    </a:dk1>
    <a:lt1>
      <a:srgbClr val="FFFFFF"/>
    </a:lt1>
    <a:dk2>
      <a:srgbClr val="000099"/>
    </a:dk2>
    <a:lt2>
      <a:srgbClr val="EEECE1"/>
    </a:lt2>
    <a:accent1>
      <a:srgbClr val="000099"/>
    </a:accent1>
    <a:accent2>
      <a:srgbClr val="00AF3F"/>
    </a:accent2>
    <a:accent3>
      <a:srgbClr val="FFFFFF"/>
    </a:accent3>
    <a:accent4>
      <a:srgbClr val="000000"/>
    </a:accent4>
    <a:accent5>
      <a:srgbClr val="AAAACA"/>
    </a:accent5>
    <a:accent6>
      <a:srgbClr val="009E38"/>
    </a:accent6>
    <a:hlink>
      <a:srgbClr val="00AF3F"/>
    </a:hlink>
    <a:folHlink>
      <a:srgbClr val="868686"/>
    </a:folHlink>
  </a:clrScheme>
</a:themeOverride>
</file>

<file path=ppt/theme/themeOverride3.xml><?xml version="1.0" encoding="utf-8"?>
<a:themeOverride xmlns:a="http://schemas.openxmlformats.org/drawingml/2006/main">
  <a:clrScheme name="Vnitřní list s odrážkami 1">
    <a:dk1>
      <a:srgbClr val="000000"/>
    </a:dk1>
    <a:lt1>
      <a:srgbClr val="FFFFFF"/>
    </a:lt1>
    <a:dk2>
      <a:srgbClr val="000099"/>
    </a:dk2>
    <a:lt2>
      <a:srgbClr val="EEECE1"/>
    </a:lt2>
    <a:accent1>
      <a:srgbClr val="000099"/>
    </a:accent1>
    <a:accent2>
      <a:srgbClr val="00AF3F"/>
    </a:accent2>
    <a:accent3>
      <a:srgbClr val="FFFFFF"/>
    </a:accent3>
    <a:accent4>
      <a:srgbClr val="000000"/>
    </a:accent4>
    <a:accent5>
      <a:srgbClr val="AAAACA"/>
    </a:accent5>
    <a:accent6>
      <a:srgbClr val="009E38"/>
    </a:accent6>
    <a:hlink>
      <a:srgbClr val="00AF3F"/>
    </a:hlink>
    <a:folHlink>
      <a:srgbClr val="868686"/>
    </a:folHlink>
  </a:clrScheme>
</a:themeOverride>
</file>

<file path=ppt/theme/themeOverride4.xml><?xml version="1.0" encoding="utf-8"?>
<a:themeOverride xmlns:a="http://schemas.openxmlformats.org/drawingml/2006/main">
  <a:clrScheme name="Vnitřní list s nadpisem 2">
    <a:dk1>
      <a:srgbClr val="000000"/>
    </a:dk1>
    <a:lt1>
      <a:srgbClr val="FFFFFF"/>
    </a:lt1>
    <a:dk2>
      <a:srgbClr val="000099"/>
    </a:dk2>
    <a:lt2>
      <a:srgbClr val="EEECE1"/>
    </a:lt2>
    <a:accent1>
      <a:srgbClr val="000099"/>
    </a:accent1>
    <a:accent2>
      <a:srgbClr val="00AF3F"/>
    </a:accent2>
    <a:accent3>
      <a:srgbClr val="FFFFFF"/>
    </a:accent3>
    <a:accent4>
      <a:srgbClr val="000000"/>
    </a:accent4>
    <a:accent5>
      <a:srgbClr val="AAAACA"/>
    </a:accent5>
    <a:accent6>
      <a:srgbClr val="009E38"/>
    </a:accent6>
    <a:hlink>
      <a:srgbClr val="00AF3F"/>
    </a:hlink>
    <a:folHlink>
      <a:srgbClr val="868686"/>
    </a:folHlink>
  </a:clrScheme>
</a:themeOverride>
</file>

<file path=ppt/theme/themeOverride5.xml><?xml version="1.0" encoding="utf-8"?>
<a:themeOverride xmlns:a="http://schemas.openxmlformats.org/drawingml/2006/main">
  <a:clrScheme name="Vnitřní list bez nadpisu 2">
    <a:dk1>
      <a:srgbClr val="000000"/>
    </a:dk1>
    <a:lt1>
      <a:srgbClr val="FFFFFF"/>
    </a:lt1>
    <a:dk2>
      <a:srgbClr val="000099"/>
    </a:dk2>
    <a:lt2>
      <a:srgbClr val="EEECE1"/>
    </a:lt2>
    <a:accent1>
      <a:srgbClr val="000099"/>
    </a:accent1>
    <a:accent2>
      <a:srgbClr val="00AF3F"/>
    </a:accent2>
    <a:accent3>
      <a:srgbClr val="FFFFFF"/>
    </a:accent3>
    <a:accent4>
      <a:srgbClr val="000000"/>
    </a:accent4>
    <a:accent5>
      <a:srgbClr val="AAAACA"/>
    </a:accent5>
    <a:accent6>
      <a:srgbClr val="009E38"/>
    </a:accent6>
    <a:hlink>
      <a:srgbClr val="00AF3F"/>
    </a:hlink>
    <a:folHlink>
      <a:srgbClr val="868686"/>
    </a:folHlink>
  </a:clrScheme>
</a:themeOverride>
</file>

<file path=ppt/theme/themeOverride6.xml><?xml version="1.0" encoding="utf-8"?>
<a:themeOverride xmlns:a="http://schemas.openxmlformats.org/drawingml/2006/main">
  <a:clrScheme name="Vnitřní list s odrážkami 1">
    <a:dk1>
      <a:srgbClr val="000000"/>
    </a:dk1>
    <a:lt1>
      <a:srgbClr val="FFFFFF"/>
    </a:lt1>
    <a:dk2>
      <a:srgbClr val="000099"/>
    </a:dk2>
    <a:lt2>
      <a:srgbClr val="EEECE1"/>
    </a:lt2>
    <a:accent1>
      <a:srgbClr val="000099"/>
    </a:accent1>
    <a:accent2>
      <a:srgbClr val="00AF3F"/>
    </a:accent2>
    <a:accent3>
      <a:srgbClr val="FFFFFF"/>
    </a:accent3>
    <a:accent4>
      <a:srgbClr val="000000"/>
    </a:accent4>
    <a:accent5>
      <a:srgbClr val="AAAACA"/>
    </a:accent5>
    <a:accent6>
      <a:srgbClr val="009E38"/>
    </a:accent6>
    <a:hlink>
      <a:srgbClr val="00AF3F"/>
    </a:hlink>
    <a:folHlink>
      <a:srgbClr val="868686"/>
    </a:folHlink>
  </a:clrScheme>
</a:themeOverride>
</file>

<file path=ppt/theme/themeOverride7.xml><?xml version="1.0" encoding="utf-8"?>
<a:themeOverride xmlns:a="http://schemas.openxmlformats.org/drawingml/2006/main">
  <a:clrScheme name="Vnitřní list s nadpisem 2">
    <a:dk1>
      <a:srgbClr val="000000"/>
    </a:dk1>
    <a:lt1>
      <a:srgbClr val="FFFFFF"/>
    </a:lt1>
    <a:dk2>
      <a:srgbClr val="000099"/>
    </a:dk2>
    <a:lt2>
      <a:srgbClr val="EEECE1"/>
    </a:lt2>
    <a:accent1>
      <a:srgbClr val="000099"/>
    </a:accent1>
    <a:accent2>
      <a:srgbClr val="00AF3F"/>
    </a:accent2>
    <a:accent3>
      <a:srgbClr val="FFFFFF"/>
    </a:accent3>
    <a:accent4>
      <a:srgbClr val="000000"/>
    </a:accent4>
    <a:accent5>
      <a:srgbClr val="AAAACA"/>
    </a:accent5>
    <a:accent6>
      <a:srgbClr val="009E38"/>
    </a:accent6>
    <a:hlink>
      <a:srgbClr val="00AF3F"/>
    </a:hlink>
    <a:folHlink>
      <a:srgbClr val="868686"/>
    </a:folHlink>
  </a:clrScheme>
</a:themeOverride>
</file>

<file path=ppt/theme/themeOverride8.xml><?xml version="1.0" encoding="utf-8"?>
<a:themeOverride xmlns:a="http://schemas.openxmlformats.org/drawingml/2006/main">
  <a:clrScheme name="Vnitřní list bez nadpisu 2">
    <a:dk1>
      <a:srgbClr val="000000"/>
    </a:dk1>
    <a:lt1>
      <a:srgbClr val="FFFFFF"/>
    </a:lt1>
    <a:dk2>
      <a:srgbClr val="000099"/>
    </a:dk2>
    <a:lt2>
      <a:srgbClr val="EEECE1"/>
    </a:lt2>
    <a:accent1>
      <a:srgbClr val="000099"/>
    </a:accent1>
    <a:accent2>
      <a:srgbClr val="00AF3F"/>
    </a:accent2>
    <a:accent3>
      <a:srgbClr val="FFFFFF"/>
    </a:accent3>
    <a:accent4>
      <a:srgbClr val="000000"/>
    </a:accent4>
    <a:accent5>
      <a:srgbClr val="AAAACA"/>
    </a:accent5>
    <a:accent6>
      <a:srgbClr val="009E38"/>
    </a:accent6>
    <a:hlink>
      <a:srgbClr val="00AF3F"/>
    </a:hlink>
    <a:folHlink>
      <a:srgbClr val="868686"/>
    </a:folHlink>
  </a:clrScheme>
</a:themeOverride>
</file>

<file path=ppt/theme/themeOverride9.xml><?xml version="1.0" encoding="utf-8"?>
<a:themeOverride xmlns:a="http://schemas.openxmlformats.org/drawingml/2006/main">
  <a:clrScheme name="Vnitřní list s odrážkami 1">
    <a:dk1>
      <a:srgbClr val="000000"/>
    </a:dk1>
    <a:lt1>
      <a:srgbClr val="FFFFFF"/>
    </a:lt1>
    <a:dk2>
      <a:srgbClr val="000099"/>
    </a:dk2>
    <a:lt2>
      <a:srgbClr val="EEECE1"/>
    </a:lt2>
    <a:accent1>
      <a:srgbClr val="000099"/>
    </a:accent1>
    <a:accent2>
      <a:srgbClr val="00AF3F"/>
    </a:accent2>
    <a:accent3>
      <a:srgbClr val="FFFFFF"/>
    </a:accent3>
    <a:accent4>
      <a:srgbClr val="000000"/>
    </a:accent4>
    <a:accent5>
      <a:srgbClr val="AAAACA"/>
    </a:accent5>
    <a:accent6>
      <a:srgbClr val="009E38"/>
    </a:accent6>
    <a:hlink>
      <a:srgbClr val="00AF3F"/>
    </a:hlink>
    <a:folHlink>
      <a:srgbClr val="86868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12721</TotalTime>
  <Words>1036</Words>
  <Application>Microsoft Office PowerPoint</Application>
  <PresentationFormat>Širokoúhlá obrazovka</PresentationFormat>
  <Paragraphs>176</Paragraphs>
  <Slides>31</Slides>
  <Notes>27</Notes>
  <HiddenSlides>0</HiddenSlides>
  <MMClips>0</MMClips>
  <ScaleCrop>false</ScaleCrop>
  <HeadingPairs>
    <vt:vector size="6" baseType="variant">
      <vt:variant>
        <vt:lpstr>Použitá písma</vt:lpstr>
      </vt:variant>
      <vt:variant>
        <vt:i4>9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31</vt:i4>
      </vt:variant>
    </vt:vector>
  </HeadingPairs>
  <TitlesOfParts>
    <vt:vector size="43" baseType="lpstr">
      <vt:lpstr>Arial</vt:lpstr>
      <vt:lpstr>Arial Bold</vt:lpstr>
      <vt:lpstr>Calibri</vt:lpstr>
      <vt:lpstr>Georgia</vt:lpstr>
      <vt:lpstr>Roboto</vt:lpstr>
      <vt:lpstr>Roboto Condensed</vt:lpstr>
      <vt:lpstr>Times New Roman</vt:lpstr>
      <vt:lpstr>Wingdings</vt:lpstr>
      <vt:lpstr>ヒラギノ角ゴ ProN W3</vt:lpstr>
      <vt:lpstr>1_Úvodní list</vt:lpstr>
      <vt:lpstr>2_Úvodní list</vt:lpstr>
      <vt:lpstr>3_Úvodní list</vt:lpstr>
      <vt:lpstr>Fórum sociálního začleňování - bydlení    Ministerstvo pro místní rozvoj ve spolupráci s Ministerstvem práce a sociálních věcí  </vt:lpstr>
      <vt:lpstr>Statutární město Plzeň</vt:lpstr>
      <vt:lpstr>Městský bytový fond</vt:lpstr>
      <vt:lpstr>Prezentace aplikace PowerPoint</vt:lpstr>
      <vt:lpstr>Nájemné v Plzni</vt:lpstr>
      <vt:lpstr>Kontaktní místo pro bydlení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Podpora ubytování uprchlíků  z Ukrajiny</dc:title>
  <dc:creator>Semorád Zdeněk</dc:creator>
  <cp:lastModifiedBy>Šlouf David</cp:lastModifiedBy>
  <cp:revision>213</cp:revision>
  <cp:lastPrinted>2023-05-15T18:09:07Z</cp:lastPrinted>
  <dcterms:created xsi:type="dcterms:W3CDTF">2022-04-05T13:44:45Z</dcterms:created>
  <dcterms:modified xsi:type="dcterms:W3CDTF">2023-06-04T09:18:01Z</dcterms:modified>
</cp:coreProperties>
</file>